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sldIdLst>
    <p:sldId id="256" r:id="rId2"/>
    <p:sldId id="257" r:id="rId3"/>
    <p:sldId id="331" r:id="rId4"/>
    <p:sldId id="259" r:id="rId5"/>
    <p:sldId id="258" r:id="rId6"/>
    <p:sldId id="260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337" r:id="rId33"/>
    <p:sldId id="336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333" r:id="rId45"/>
    <p:sldId id="334" r:id="rId46"/>
    <p:sldId id="335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5" r:id="rId72"/>
    <p:sldId id="332" r:id="rId73"/>
    <p:sldId id="327" r:id="rId74"/>
    <p:sldId id="329" r:id="rId75"/>
    <p:sldId id="330" r:id="rId7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97A8F-509C-4E7F-9EC8-6E5A06A5E530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E08D85-CC62-48CE-927A-946A17A406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078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9667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/>
          </a:p>
        </p:txBody>
      </p:sp>
      <p:sp>
        <p:nvSpPr>
          <p:cNvPr id="373764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0F9F68-2E07-486A-B418-3570EBEFABE4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3646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9786F-7A7F-924B-BF06-4887C206DDDB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0181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6819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/>
          </a:p>
        </p:txBody>
      </p:sp>
      <p:sp>
        <p:nvSpPr>
          <p:cNvPr id="555012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21D49E-EF14-4A5C-818F-0F7967A2773E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9403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E4179-2B90-CA46-BE2D-30CB335F9167}" type="slidenum">
              <a:rPr lang="es-ES" smtClean="0"/>
              <a:pPr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2254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6355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/>
          </a:p>
        </p:txBody>
      </p:sp>
      <p:sp>
        <p:nvSpPr>
          <p:cNvPr id="360452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9E76A7C-CF75-473D-A140-E6D2E38F541D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41290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6d82f3bb5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6d82f3bb5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734486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E4179-2B90-CA46-BE2D-30CB335F9167}" type="slidenum">
              <a:rPr lang="es-ES" smtClean="0"/>
              <a:pPr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857296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6819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/>
          </a:p>
        </p:txBody>
      </p:sp>
      <p:sp>
        <p:nvSpPr>
          <p:cNvPr id="555012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21D49E-EF14-4A5C-818F-0F7967A2773E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43063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6d82f3bb5e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6d82f3bb5e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12781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g8ca31e2d25_0_20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3" name="Google Shape;1243;g8ca31e2d25_0_20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02864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8ca31e2d25_0_8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8ca31e2d25_0_8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52358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8bdc674ef4_0_24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8bdc674ef4_0_24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55800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E4179-2B90-CA46-BE2D-30CB335F9167}" type="slidenum">
              <a:rPr lang="es-ES" smtClean="0"/>
              <a:pPr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054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8FA7-6960-44B6-82B4-35ED2B2DDFE5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97F-42EC-463F-8011-2CED57566BE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066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8FA7-6960-44B6-82B4-35ED2B2DDFE5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97F-42EC-463F-8011-2CED57566BE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894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8FA7-6960-44B6-82B4-35ED2B2DDFE5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97F-42EC-463F-8011-2CED57566BE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685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8FA7-6960-44B6-82B4-35ED2B2DDFE5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97F-42EC-463F-8011-2CED57566BE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281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8FA7-6960-44B6-82B4-35ED2B2DDFE5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97F-42EC-463F-8011-2CED57566BE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059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8FA7-6960-44B6-82B4-35ED2B2DDFE5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97F-42EC-463F-8011-2CED57566BE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291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8FA7-6960-44B6-82B4-35ED2B2DDFE5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97F-42EC-463F-8011-2CED57566BE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020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8FA7-6960-44B6-82B4-35ED2B2DDFE5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97F-42EC-463F-8011-2CED57566BE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958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8FA7-6960-44B6-82B4-35ED2B2DDFE5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97F-42EC-463F-8011-2CED57566BE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171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8FA7-6960-44B6-82B4-35ED2B2DDFE5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97F-42EC-463F-8011-2CED57566BE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295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8FA7-6960-44B6-82B4-35ED2B2DDFE5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0C97F-42EC-463F-8011-2CED57566BE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1253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Title + Text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6"/>
          <p:cNvSpPr txBox="1">
            <a:spLocks noGrp="1"/>
          </p:cNvSpPr>
          <p:nvPr>
            <p:ph type="title"/>
          </p:nvPr>
        </p:nvSpPr>
        <p:spPr>
          <a:xfrm>
            <a:off x="415600" y="4917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70" name="Google Shape;170;p26"/>
          <p:cNvSpPr txBox="1">
            <a:spLocks noGrp="1"/>
          </p:cNvSpPr>
          <p:nvPr>
            <p:ph type="title" idx="2"/>
          </p:nvPr>
        </p:nvSpPr>
        <p:spPr>
          <a:xfrm>
            <a:off x="6908804" y="2768600"/>
            <a:ext cx="3592800" cy="93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171" name="Google Shape;171;p26"/>
          <p:cNvSpPr txBox="1">
            <a:spLocks noGrp="1"/>
          </p:cNvSpPr>
          <p:nvPr>
            <p:ph type="subTitle" idx="1"/>
          </p:nvPr>
        </p:nvSpPr>
        <p:spPr>
          <a:xfrm>
            <a:off x="6908799" y="3808363"/>
            <a:ext cx="3592800" cy="18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72" name="Google Shape;172;p26"/>
          <p:cNvSpPr/>
          <p:nvPr/>
        </p:nvSpPr>
        <p:spPr>
          <a:xfrm rot="5400000" flipH="1">
            <a:off x="0" y="4984004"/>
            <a:ext cx="1874000" cy="1874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" name="Google Shape;173;p26"/>
          <p:cNvSpPr/>
          <p:nvPr/>
        </p:nvSpPr>
        <p:spPr>
          <a:xfrm>
            <a:off x="11684000" y="1289833"/>
            <a:ext cx="647600" cy="2410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4918099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">
  <p:cSld name="Title + Three Column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2024371" y="2008333"/>
            <a:ext cx="3219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subTitle" idx="1"/>
          </p:nvPr>
        </p:nvSpPr>
        <p:spPr>
          <a:xfrm>
            <a:off x="2342351" y="2555433"/>
            <a:ext cx="2583600" cy="8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title" idx="2"/>
          </p:nvPr>
        </p:nvSpPr>
        <p:spPr>
          <a:xfrm>
            <a:off x="6948071" y="2008333"/>
            <a:ext cx="3219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subTitle" idx="3"/>
          </p:nvPr>
        </p:nvSpPr>
        <p:spPr>
          <a:xfrm>
            <a:off x="7266051" y="2555433"/>
            <a:ext cx="2583600" cy="8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title" idx="4"/>
          </p:nvPr>
        </p:nvSpPr>
        <p:spPr>
          <a:xfrm>
            <a:off x="4486200" y="4530100"/>
            <a:ext cx="3219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subTitle" idx="5"/>
          </p:nvPr>
        </p:nvSpPr>
        <p:spPr>
          <a:xfrm>
            <a:off x="4804200" y="5077200"/>
            <a:ext cx="2583600" cy="8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title" idx="6"/>
          </p:nvPr>
        </p:nvSpPr>
        <p:spPr>
          <a:xfrm>
            <a:off x="415600" y="4917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4" name="Google Shape;84;p15"/>
          <p:cNvSpPr/>
          <p:nvPr/>
        </p:nvSpPr>
        <p:spPr>
          <a:xfrm rot="-5400000">
            <a:off x="9893300" y="4559200"/>
            <a:ext cx="2298800" cy="2298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2005721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">
  <p:cSld name="Big Title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0"/>
          <p:cNvSpPr txBox="1">
            <a:spLocks noGrp="1"/>
          </p:cNvSpPr>
          <p:nvPr>
            <p:ph type="title"/>
          </p:nvPr>
        </p:nvSpPr>
        <p:spPr>
          <a:xfrm>
            <a:off x="2961600" y="720000"/>
            <a:ext cx="6268800" cy="2708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282" name="Google Shape;282;p20"/>
          <p:cNvGrpSpPr/>
          <p:nvPr/>
        </p:nvGrpSpPr>
        <p:grpSpPr>
          <a:xfrm rot="5400000">
            <a:off x="9458734" y="707367"/>
            <a:ext cx="4587933" cy="254900"/>
            <a:chOff x="2084100" y="3288600"/>
            <a:chExt cx="3440950" cy="191175"/>
          </a:xfrm>
        </p:grpSpPr>
        <p:sp>
          <p:nvSpPr>
            <p:cNvPr id="283" name="Google Shape;283;p20"/>
            <p:cNvSpPr/>
            <p:nvPr/>
          </p:nvSpPr>
          <p:spPr>
            <a:xfrm>
              <a:off x="2084100" y="3288600"/>
              <a:ext cx="3182450" cy="191175"/>
            </a:xfrm>
            <a:custGeom>
              <a:avLst/>
              <a:gdLst/>
              <a:ahLst/>
              <a:cxnLst/>
              <a:rect l="l" t="t" r="r" b="b"/>
              <a:pathLst>
                <a:path w="127298" h="7647" extrusionOk="0">
                  <a:moveTo>
                    <a:pt x="1713" y="0"/>
                  </a:moveTo>
                  <a:lnTo>
                    <a:pt x="1" y="3835"/>
                  </a:lnTo>
                  <a:lnTo>
                    <a:pt x="1713" y="7647"/>
                  </a:lnTo>
                  <a:lnTo>
                    <a:pt x="127298" y="7647"/>
                  </a:lnTo>
                  <a:lnTo>
                    <a:pt x="1272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20"/>
            <p:cNvSpPr/>
            <p:nvPr/>
          </p:nvSpPr>
          <p:spPr>
            <a:xfrm>
              <a:off x="2084675" y="3384475"/>
              <a:ext cx="3182450" cy="95300"/>
            </a:xfrm>
            <a:custGeom>
              <a:avLst/>
              <a:gdLst/>
              <a:ahLst/>
              <a:cxnLst/>
              <a:rect l="l" t="t" r="r" b="b"/>
              <a:pathLst>
                <a:path w="127298" h="3812" extrusionOk="0">
                  <a:moveTo>
                    <a:pt x="1" y="0"/>
                  </a:moveTo>
                  <a:lnTo>
                    <a:pt x="1690" y="3812"/>
                  </a:lnTo>
                  <a:lnTo>
                    <a:pt x="127297" y="3812"/>
                  </a:lnTo>
                  <a:lnTo>
                    <a:pt x="12729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20"/>
            <p:cNvSpPr/>
            <p:nvPr/>
          </p:nvSpPr>
          <p:spPr>
            <a:xfrm>
              <a:off x="5211175" y="3288600"/>
              <a:ext cx="313875" cy="191175"/>
            </a:xfrm>
            <a:custGeom>
              <a:avLst/>
              <a:gdLst/>
              <a:ahLst/>
              <a:cxnLst/>
              <a:rect l="l" t="t" r="r" b="b"/>
              <a:pathLst>
                <a:path w="12555" h="7647" extrusionOk="0">
                  <a:moveTo>
                    <a:pt x="2100" y="0"/>
                  </a:moveTo>
                  <a:lnTo>
                    <a:pt x="2100" y="229"/>
                  </a:lnTo>
                  <a:lnTo>
                    <a:pt x="754" y="1073"/>
                  </a:lnTo>
                  <a:cubicBezTo>
                    <a:pt x="1" y="1530"/>
                    <a:pt x="1" y="2283"/>
                    <a:pt x="754" y="2762"/>
                  </a:cubicBezTo>
                  <a:lnTo>
                    <a:pt x="1439" y="3196"/>
                  </a:lnTo>
                  <a:cubicBezTo>
                    <a:pt x="1986" y="3538"/>
                    <a:pt x="1986" y="4109"/>
                    <a:pt x="1439" y="4451"/>
                  </a:cubicBezTo>
                  <a:lnTo>
                    <a:pt x="731" y="4885"/>
                  </a:lnTo>
                  <a:cubicBezTo>
                    <a:pt x="1" y="5364"/>
                    <a:pt x="1" y="6118"/>
                    <a:pt x="731" y="6574"/>
                  </a:cubicBezTo>
                  <a:lnTo>
                    <a:pt x="2100" y="7419"/>
                  </a:lnTo>
                  <a:lnTo>
                    <a:pt x="2100" y="7647"/>
                  </a:lnTo>
                  <a:lnTo>
                    <a:pt x="2443" y="7647"/>
                  </a:lnTo>
                  <a:lnTo>
                    <a:pt x="12554" y="3835"/>
                  </a:lnTo>
                  <a:lnTo>
                    <a:pt x="2420" y="0"/>
                  </a:lnTo>
                  <a:close/>
                </a:path>
              </a:pathLst>
            </a:custGeom>
            <a:solidFill>
              <a:srgbClr val="FFE3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20"/>
            <p:cNvSpPr/>
            <p:nvPr/>
          </p:nvSpPr>
          <p:spPr>
            <a:xfrm>
              <a:off x="5440575" y="3356500"/>
              <a:ext cx="84475" cy="55375"/>
            </a:xfrm>
            <a:custGeom>
              <a:avLst/>
              <a:gdLst/>
              <a:ahLst/>
              <a:cxnLst/>
              <a:rect l="l" t="t" r="r" b="b"/>
              <a:pathLst>
                <a:path w="3379" h="2215" extrusionOk="0">
                  <a:moveTo>
                    <a:pt x="457" y="1"/>
                  </a:moveTo>
                  <a:cubicBezTo>
                    <a:pt x="160" y="343"/>
                    <a:pt x="0" y="708"/>
                    <a:pt x="0" y="1119"/>
                  </a:cubicBezTo>
                  <a:cubicBezTo>
                    <a:pt x="0" y="1530"/>
                    <a:pt x="160" y="1895"/>
                    <a:pt x="434" y="2215"/>
                  </a:cubicBezTo>
                  <a:lnTo>
                    <a:pt x="3378" y="1119"/>
                  </a:lnTo>
                  <a:lnTo>
                    <a:pt x="45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87" name="Google Shape;287;p20"/>
          <p:cNvSpPr/>
          <p:nvPr/>
        </p:nvSpPr>
        <p:spPr>
          <a:xfrm rot="10800000" flipH="1">
            <a:off x="-917231" y="719926"/>
            <a:ext cx="1877228" cy="939141"/>
          </a:xfrm>
          <a:custGeom>
            <a:avLst/>
            <a:gdLst/>
            <a:ahLst/>
            <a:cxnLst/>
            <a:rect l="l" t="t" r="r" b="b"/>
            <a:pathLst>
              <a:path w="50924" h="25474" extrusionOk="0">
                <a:moveTo>
                  <a:pt x="25473" y="1"/>
                </a:moveTo>
                <a:cubicBezTo>
                  <a:pt x="11413" y="1"/>
                  <a:pt x="0" y="11413"/>
                  <a:pt x="0" y="25474"/>
                </a:cubicBezTo>
                <a:lnTo>
                  <a:pt x="50923" y="25474"/>
                </a:lnTo>
                <a:cubicBezTo>
                  <a:pt x="50923" y="11413"/>
                  <a:pt x="39534" y="1"/>
                  <a:pt x="2547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235588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 ">
  <p:cSld name="Title + Four Columns 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1615555" y="2197933"/>
            <a:ext cx="3135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subTitle" idx="1"/>
          </p:nvPr>
        </p:nvSpPr>
        <p:spPr>
          <a:xfrm>
            <a:off x="1615584" y="2745067"/>
            <a:ext cx="3135600" cy="10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title" idx="2"/>
          </p:nvPr>
        </p:nvSpPr>
        <p:spPr>
          <a:xfrm>
            <a:off x="415600" y="4917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9" name="Google Shape;89;p16"/>
          <p:cNvSpPr txBox="1">
            <a:spLocks noGrp="1"/>
          </p:cNvSpPr>
          <p:nvPr>
            <p:ph type="title" idx="3"/>
          </p:nvPr>
        </p:nvSpPr>
        <p:spPr>
          <a:xfrm>
            <a:off x="1615580" y="4438333"/>
            <a:ext cx="3135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subTitle" idx="4"/>
          </p:nvPr>
        </p:nvSpPr>
        <p:spPr>
          <a:xfrm>
            <a:off x="1615584" y="4985465"/>
            <a:ext cx="3135600" cy="10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91" name="Google Shape;91;p16"/>
          <p:cNvSpPr txBox="1">
            <a:spLocks noGrp="1"/>
          </p:cNvSpPr>
          <p:nvPr>
            <p:ph type="title" idx="5"/>
          </p:nvPr>
        </p:nvSpPr>
        <p:spPr>
          <a:xfrm>
            <a:off x="7440845" y="2197933"/>
            <a:ext cx="3135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6"/>
          </p:nvPr>
        </p:nvSpPr>
        <p:spPr>
          <a:xfrm>
            <a:off x="7440845" y="2745067"/>
            <a:ext cx="3135600" cy="10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title" idx="7"/>
          </p:nvPr>
        </p:nvSpPr>
        <p:spPr>
          <a:xfrm>
            <a:off x="7440845" y="4438333"/>
            <a:ext cx="3135600" cy="6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subTitle" idx="8"/>
          </p:nvPr>
        </p:nvSpPr>
        <p:spPr>
          <a:xfrm>
            <a:off x="7440845" y="4985465"/>
            <a:ext cx="3135600" cy="10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95" name="Google Shape;95;p16"/>
          <p:cNvSpPr/>
          <p:nvPr/>
        </p:nvSpPr>
        <p:spPr>
          <a:xfrm>
            <a:off x="0" y="4559200"/>
            <a:ext cx="2298800" cy="2298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" name="Google Shape;96;p16"/>
          <p:cNvSpPr/>
          <p:nvPr/>
        </p:nvSpPr>
        <p:spPr>
          <a:xfrm>
            <a:off x="11743600" y="0"/>
            <a:ext cx="448400" cy="2131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7421394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1"/>
          <p:cNvSpPr txBox="1">
            <a:spLocks noGrp="1"/>
          </p:cNvSpPr>
          <p:nvPr>
            <p:ph type="title" hasCustomPrompt="1"/>
          </p:nvPr>
        </p:nvSpPr>
        <p:spPr>
          <a:xfrm>
            <a:off x="1226367" y="2330200"/>
            <a:ext cx="4874000" cy="1085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44" name="Google Shape;144;p11"/>
          <p:cNvSpPr txBox="1">
            <a:spLocks noGrp="1"/>
          </p:cNvSpPr>
          <p:nvPr>
            <p:ph type="subTitle" idx="1"/>
          </p:nvPr>
        </p:nvSpPr>
        <p:spPr>
          <a:xfrm>
            <a:off x="2224133" y="3797800"/>
            <a:ext cx="3876400" cy="73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grpSp>
        <p:nvGrpSpPr>
          <p:cNvPr id="145" name="Google Shape;145;p11"/>
          <p:cNvGrpSpPr/>
          <p:nvPr/>
        </p:nvGrpSpPr>
        <p:grpSpPr>
          <a:xfrm>
            <a:off x="603400" y="650467"/>
            <a:ext cx="4587933" cy="254900"/>
            <a:chOff x="2084100" y="3288600"/>
            <a:chExt cx="3440950" cy="191175"/>
          </a:xfrm>
        </p:grpSpPr>
        <p:sp>
          <p:nvSpPr>
            <p:cNvPr id="146" name="Google Shape;146;p11"/>
            <p:cNvSpPr/>
            <p:nvPr/>
          </p:nvSpPr>
          <p:spPr>
            <a:xfrm>
              <a:off x="2084100" y="3288600"/>
              <a:ext cx="3182450" cy="191175"/>
            </a:xfrm>
            <a:custGeom>
              <a:avLst/>
              <a:gdLst/>
              <a:ahLst/>
              <a:cxnLst/>
              <a:rect l="l" t="t" r="r" b="b"/>
              <a:pathLst>
                <a:path w="127298" h="7647" extrusionOk="0">
                  <a:moveTo>
                    <a:pt x="1713" y="0"/>
                  </a:moveTo>
                  <a:lnTo>
                    <a:pt x="1" y="3835"/>
                  </a:lnTo>
                  <a:lnTo>
                    <a:pt x="1713" y="7647"/>
                  </a:lnTo>
                  <a:lnTo>
                    <a:pt x="127298" y="7647"/>
                  </a:lnTo>
                  <a:lnTo>
                    <a:pt x="127298" y="0"/>
                  </a:lnTo>
                  <a:close/>
                </a:path>
              </a:pathLst>
            </a:custGeom>
            <a:solidFill>
              <a:srgbClr val="FE30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11"/>
            <p:cNvSpPr/>
            <p:nvPr/>
          </p:nvSpPr>
          <p:spPr>
            <a:xfrm>
              <a:off x="2084675" y="3384475"/>
              <a:ext cx="3182450" cy="95300"/>
            </a:xfrm>
            <a:custGeom>
              <a:avLst/>
              <a:gdLst/>
              <a:ahLst/>
              <a:cxnLst/>
              <a:rect l="l" t="t" r="r" b="b"/>
              <a:pathLst>
                <a:path w="127298" h="3812" extrusionOk="0">
                  <a:moveTo>
                    <a:pt x="1" y="0"/>
                  </a:moveTo>
                  <a:lnTo>
                    <a:pt x="1690" y="3812"/>
                  </a:lnTo>
                  <a:lnTo>
                    <a:pt x="127297" y="3812"/>
                  </a:lnTo>
                  <a:lnTo>
                    <a:pt x="12729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11"/>
            <p:cNvSpPr/>
            <p:nvPr/>
          </p:nvSpPr>
          <p:spPr>
            <a:xfrm>
              <a:off x="5211175" y="3288600"/>
              <a:ext cx="313875" cy="191175"/>
            </a:xfrm>
            <a:custGeom>
              <a:avLst/>
              <a:gdLst/>
              <a:ahLst/>
              <a:cxnLst/>
              <a:rect l="l" t="t" r="r" b="b"/>
              <a:pathLst>
                <a:path w="12555" h="7647" extrusionOk="0">
                  <a:moveTo>
                    <a:pt x="2100" y="0"/>
                  </a:moveTo>
                  <a:lnTo>
                    <a:pt x="2100" y="229"/>
                  </a:lnTo>
                  <a:lnTo>
                    <a:pt x="754" y="1073"/>
                  </a:lnTo>
                  <a:cubicBezTo>
                    <a:pt x="1" y="1530"/>
                    <a:pt x="1" y="2283"/>
                    <a:pt x="754" y="2762"/>
                  </a:cubicBezTo>
                  <a:lnTo>
                    <a:pt x="1439" y="3196"/>
                  </a:lnTo>
                  <a:cubicBezTo>
                    <a:pt x="1986" y="3538"/>
                    <a:pt x="1986" y="4109"/>
                    <a:pt x="1439" y="4451"/>
                  </a:cubicBezTo>
                  <a:lnTo>
                    <a:pt x="731" y="4885"/>
                  </a:lnTo>
                  <a:cubicBezTo>
                    <a:pt x="1" y="5364"/>
                    <a:pt x="1" y="6118"/>
                    <a:pt x="731" y="6574"/>
                  </a:cubicBezTo>
                  <a:lnTo>
                    <a:pt x="2100" y="7419"/>
                  </a:lnTo>
                  <a:lnTo>
                    <a:pt x="2100" y="7647"/>
                  </a:lnTo>
                  <a:lnTo>
                    <a:pt x="2443" y="7647"/>
                  </a:lnTo>
                  <a:lnTo>
                    <a:pt x="12554" y="3835"/>
                  </a:lnTo>
                  <a:lnTo>
                    <a:pt x="2420" y="0"/>
                  </a:lnTo>
                  <a:close/>
                </a:path>
              </a:pathLst>
            </a:custGeom>
            <a:solidFill>
              <a:srgbClr val="FFE3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11"/>
            <p:cNvSpPr/>
            <p:nvPr/>
          </p:nvSpPr>
          <p:spPr>
            <a:xfrm>
              <a:off x="5440575" y="3356500"/>
              <a:ext cx="84475" cy="55375"/>
            </a:xfrm>
            <a:custGeom>
              <a:avLst/>
              <a:gdLst/>
              <a:ahLst/>
              <a:cxnLst/>
              <a:rect l="l" t="t" r="r" b="b"/>
              <a:pathLst>
                <a:path w="3379" h="2215" extrusionOk="0">
                  <a:moveTo>
                    <a:pt x="457" y="1"/>
                  </a:moveTo>
                  <a:cubicBezTo>
                    <a:pt x="160" y="343"/>
                    <a:pt x="0" y="708"/>
                    <a:pt x="0" y="1119"/>
                  </a:cubicBezTo>
                  <a:cubicBezTo>
                    <a:pt x="0" y="1530"/>
                    <a:pt x="160" y="1895"/>
                    <a:pt x="434" y="2215"/>
                  </a:cubicBezTo>
                  <a:lnTo>
                    <a:pt x="3378" y="1119"/>
                  </a:lnTo>
                  <a:lnTo>
                    <a:pt x="45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0" name="Google Shape;150;p11"/>
          <p:cNvSpPr/>
          <p:nvPr/>
        </p:nvSpPr>
        <p:spPr>
          <a:xfrm>
            <a:off x="-399499" y="5246285"/>
            <a:ext cx="1783433" cy="1783433"/>
          </a:xfrm>
          <a:custGeom>
            <a:avLst/>
            <a:gdLst/>
            <a:ahLst/>
            <a:cxnLst/>
            <a:rect l="l" t="t" r="r" b="b"/>
            <a:pathLst>
              <a:path w="53503" h="53503" extrusionOk="0">
                <a:moveTo>
                  <a:pt x="26752" y="0"/>
                </a:moveTo>
                <a:cubicBezTo>
                  <a:pt x="11961" y="0"/>
                  <a:pt x="0" y="11961"/>
                  <a:pt x="0" y="26752"/>
                </a:cubicBezTo>
                <a:cubicBezTo>
                  <a:pt x="0" y="41520"/>
                  <a:pt x="11961" y="53503"/>
                  <a:pt x="26752" y="53503"/>
                </a:cubicBezTo>
                <a:cubicBezTo>
                  <a:pt x="41520" y="53503"/>
                  <a:pt x="53503" y="41520"/>
                  <a:pt x="53503" y="26752"/>
                </a:cubicBezTo>
                <a:cubicBezTo>
                  <a:pt x="53503" y="11961"/>
                  <a:pt x="41520" y="0"/>
                  <a:pt x="2675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51" name="Google Shape;151;p11"/>
          <p:cNvGrpSpPr/>
          <p:nvPr/>
        </p:nvGrpSpPr>
        <p:grpSpPr>
          <a:xfrm>
            <a:off x="6480033" y="5523625"/>
            <a:ext cx="1055923" cy="351975"/>
            <a:chOff x="3301550" y="3927125"/>
            <a:chExt cx="729900" cy="243300"/>
          </a:xfrm>
        </p:grpSpPr>
        <p:sp>
          <p:nvSpPr>
            <p:cNvPr id="152" name="Google Shape;152;p11"/>
            <p:cNvSpPr/>
            <p:nvPr/>
          </p:nvSpPr>
          <p:spPr>
            <a:xfrm>
              <a:off x="35448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" name="Google Shape;153;p11"/>
            <p:cNvSpPr/>
            <p:nvPr/>
          </p:nvSpPr>
          <p:spPr>
            <a:xfrm>
              <a:off x="37881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" name="Google Shape;154;p11"/>
            <p:cNvSpPr/>
            <p:nvPr/>
          </p:nvSpPr>
          <p:spPr>
            <a:xfrm>
              <a:off x="33015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5" name="Google Shape;155;p11"/>
          <p:cNvGrpSpPr/>
          <p:nvPr/>
        </p:nvGrpSpPr>
        <p:grpSpPr>
          <a:xfrm>
            <a:off x="0" y="6433217"/>
            <a:ext cx="3681800" cy="179600"/>
            <a:chOff x="-91900" y="4819025"/>
            <a:chExt cx="2761350" cy="134700"/>
          </a:xfrm>
        </p:grpSpPr>
        <p:sp>
          <p:nvSpPr>
            <p:cNvPr id="156" name="Google Shape;156;p11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57" name="Google Shape;157;p11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58" name="Google Shape;158;p11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5895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960000" y="623400"/>
            <a:ext cx="83920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960000" y="1701633"/>
            <a:ext cx="10272000" cy="44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609585" lvl="0" indent="-47412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●"/>
              <a:defRPr sz="1600"/>
            </a:lvl1pPr>
            <a:lvl2pPr marL="1219170" lvl="1" indent="-440256" rtl="0">
              <a:spcBef>
                <a:spcPts val="400"/>
              </a:spcBef>
              <a:spcAft>
                <a:spcPts val="0"/>
              </a:spcAft>
              <a:buSzPts val="1600"/>
              <a:buChar char="○"/>
              <a:defRPr sz="2133"/>
            </a:lvl2pPr>
            <a:lvl3pPr marL="1828754" lvl="2" indent="-440256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3pPr>
            <a:lvl4pPr marL="2438339" lvl="3" indent="-440256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4pPr>
            <a:lvl5pPr marL="3047924" lvl="4" indent="-440256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5pPr>
            <a:lvl6pPr marL="3657509" lvl="5" indent="-440256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6pPr>
            <a:lvl7pPr marL="4267093" lvl="6" indent="-440256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7pPr>
            <a:lvl8pPr marL="4876678" lvl="7" indent="-440256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8pPr>
            <a:lvl9pPr marL="5486263" lvl="8" indent="-440256" rtl="0">
              <a:spcBef>
                <a:spcPts val="2133"/>
              </a:spcBef>
              <a:spcAft>
                <a:spcPts val="2133"/>
              </a:spcAft>
              <a:buSzPts val="1600"/>
              <a:buChar char="■"/>
              <a:defRPr sz="2133"/>
            </a:lvl9pPr>
          </a:lstStyle>
          <a:p>
            <a:endParaRPr/>
          </a:p>
        </p:txBody>
      </p:sp>
      <p:grpSp>
        <p:nvGrpSpPr>
          <p:cNvPr id="47" name="Google Shape;47;p4"/>
          <p:cNvGrpSpPr/>
          <p:nvPr/>
        </p:nvGrpSpPr>
        <p:grpSpPr>
          <a:xfrm>
            <a:off x="11486200" y="3429000"/>
            <a:ext cx="454400" cy="2429000"/>
            <a:chOff x="8605975" y="1986825"/>
            <a:chExt cx="340800" cy="1821750"/>
          </a:xfrm>
        </p:grpSpPr>
        <p:sp>
          <p:nvSpPr>
            <p:cNvPr id="48" name="Google Shape;48;p4"/>
            <p:cNvSpPr/>
            <p:nvPr/>
          </p:nvSpPr>
          <p:spPr>
            <a:xfrm rot="5400000">
              <a:off x="8605975" y="1986825"/>
              <a:ext cx="340800" cy="340800"/>
            </a:xfrm>
            <a:prstGeom prst="mathMultiply">
              <a:avLst>
                <a:gd name="adj1" fmla="val 2352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4"/>
            <p:cNvSpPr/>
            <p:nvPr/>
          </p:nvSpPr>
          <p:spPr>
            <a:xfrm rot="5400000">
              <a:off x="8605975" y="2480475"/>
              <a:ext cx="340800" cy="340800"/>
            </a:xfrm>
            <a:prstGeom prst="mathMultiply">
              <a:avLst>
                <a:gd name="adj1" fmla="val 2352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4"/>
            <p:cNvSpPr/>
            <p:nvPr/>
          </p:nvSpPr>
          <p:spPr>
            <a:xfrm rot="5400000">
              <a:off x="8605975" y="2974125"/>
              <a:ext cx="340800" cy="340800"/>
            </a:xfrm>
            <a:prstGeom prst="mathMultiply">
              <a:avLst>
                <a:gd name="adj1" fmla="val 2352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4"/>
            <p:cNvSpPr/>
            <p:nvPr/>
          </p:nvSpPr>
          <p:spPr>
            <a:xfrm rot="5400000">
              <a:off x="8605975" y="3467775"/>
              <a:ext cx="340800" cy="340800"/>
            </a:xfrm>
            <a:prstGeom prst="mathMultiply">
              <a:avLst>
                <a:gd name="adj1" fmla="val 2352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4944603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7"/>
          <p:cNvSpPr txBox="1">
            <a:spLocks noGrp="1"/>
          </p:cNvSpPr>
          <p:nvPr>
            <p:ph type="title"/>
          </p:nvPr>
        </p:nvSpPr>
        <p:spPr>
          <a:xfrm>
            <a:off x="960167" y="623400"/>
            <a:ext cx="102720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224" name="Google Shape;224;p17"/>
          <p:cNvSpPr txBox="1">
            <a:spLocks noGrp="1"/>
          </p:cNvSpPr>
          <p:nvPr>
            <p:ph type="subTitle" idx="1"/>
          </p:nvPr>
        </p:nvSpPr>
        <p:spPr>
          <a:xfrm>
            <a:off x="960000" y="1476800"/>
            <a:ext cx="10272000" cy="466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R="67732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Char char="●"/>
              <a:defRPr sz="1867"/>
            </a:lvl1pPr>
            <a:lvl2pPr lvl="1" rtl="0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SzPts val="1600"/>
              <a:buChar char="○"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3733"/>
            </a:lvl9pPr>
          </a:lstStyle>
          <a:p>
            <a:endParaRPr/>
          </a:p>
        </p:txBody>
      </p:sp>
      <p:grpSp>
        <p:nvGrpSpPr>
          <p:cNvPr id="225" name="Google Shape;225;p17"/>
          <p:cNvGrpSpPr/>
          <p:nvPr/>
        </p:nvGrpSpPr>
        <p:grpSpPr>
          <a:xfrm rot="-5400000" flipH="1">
            <a:off x="10002033" y="7033651"/>
            <a:ext cx="3681800" cy="179600"/>
            <a:chOff x="-91900" y="4819025"/>
            <a:chExt cx="2761350" cy="134700"/>
          </a:xfrm>
        </p:grpSpPr>
        <p:sp>
          <p:nvSpPr>
            <p:cNvPr id="226" name="Google Shape;226;p17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27" name="Google Shape;227;p17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28" name="Google Shape;228;p17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</p:grpSp>
      <p:grpSp>
        <p:nvGrpSpPr>
          <p:cNvPr id="229" name="Google Shape;229;p17"/>
          <p:cNvGrpSpPr/>
          <p:nvPr/>
        </p:nvGrpSpPr>
        <p:grpSpPr>
          <a:xfrm rot="-5400000" flipH="1">
            <a:off x="9720767" y="7033651"/>
            <a:ext cx="3681800" cy="179600"/>
            <a:chOff x="-91900" y="4819025"/>
            <a:chExt cx="2761350" cy="134700"/>
          </a:xfrm>
        </p:grpSpPr>
        <p:sp>
          <p:nvSpPr>
            <p:cNvPr id="230" name="Google Shape;230;p17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31" name="Google Shape;231;p17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32" name="Google Shape;232;p17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</p:grpSp>
      <p:grpSp>
        <p:nvGrpSpPr>
          <p:cNvPr id="233" name="Google Shape;233;p17"/>
          <p:cNvGrpSpPr/>
          <p:nvPr/>
        </p:nvGrpSpPr>
        <p:grpSpPr>
          <a:xfrm>
            <a:off x="294651" y="2672542"/>
            <a:ext cx="317300" cy="2270117"/>
            <a:chOff x="8656900" y="2041238"/>
            <a:chExt cx="237975" cy="1702588"/>
          </a:xfrm>
        </p:grpSpPr>
        <p:sp>
          <p:nvSpPr>
            <p:cNvPr id="234" name="Google Shape;234;p17"/>
            <p:cNvSpPr/>
            <p:nvPr/>
          </p:nvSpPr>
          <p:spPr>
            <a:xfrm>
              <a:off x="8656900" y="3505850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17"/>
            <p:cNvSpPr/>
            <p:nvPr/>
          </p:nvSpPr>
          <p:spPr>
            <a:xfrm>
              <a:off x="8656900" y="30176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17"/>
            <p:cNvSpPr/>
            <p:nvPr/>
          </p:nvSpPr>
          <p:spPr>
            <a:xfrm>
              <a:off x="8656900" y="25294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17"/>
            <p:cNvSpPr/>
            <p:nvPr/>
          </p:nvSpPr>
          <p:spPr>
            <a:xfrm>
              <a:off x="8656900" y="20412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2417148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One Column">
  <p:cSld name="Title and One Column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4"/>
          <p:cNvSpPr txBox="1">
            <a:spLocks noGrp="1"/>
          </p:cNvSpPr>
          <p:nvPr>
            <p:ph type="title"/>
          </p:nvPr>
        </p:nvSpPr>
        <p:spPr>
          <a:xfrm>
            <a:off x="2316933" y="2277284"/>
            <a:ext cx="37836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14"/>
          <p:cNvSpPr txBox="1">
            <a:spLocks noGrp="1"/>
          </p:cNvSpPr>
          <p:nvPr>
            <p:ph type="subTitle" idx="1"/>
          </p:nvPr>
        </p:nvSpPr>
        <p:spPr>
          <a:xfrm>
            <a:off x="2382433" y="3243800"/>
            <a:ext cx="3718000" cy="2032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4"/>
          <p:cNvSpPr/>
          <p:nvPr/>
        </p:nvSpPr>
        <p:spPr>
          <a:xfrm rot="10800000">
            <a:off x="-1198730" y="719976"/>
            <a:ext cx="2347767" cy="1174521"/>
          </a:xfrm>
          <a:custGeom>
            <a:avLst/>
            <a:gdLst/>
            <a:ahLst/>
            <a:cxnLst/>
            <a:rect l="l" t="t" r="r" b="b"/>
            <a:pathLst>
              <a:path w="50924" h="25474" extrusionOk="0">
                <a:moveTo>
                  <a:pt x="25473" y="1"/>
                </a:moveTo>
                <a:cubicBezTo>
                  <a:pt x="11413" y="1"/>
                  <a:pt x="0" y="11413"/>
                  <a:pt x="0" y="25474"/>
                </a:cubicBezTo>
                <a:lnTo>
                  <a:pt x="50923" y="25474"/>
                </a:lnTo>
                <a:cubicBezTo>
                  <a:pt x="50923" y="11413"/>
                  <a:pt x="39534" y="1"/>
                  <a:pt x="2547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65" name="Google Shape;165;p14"/>
          <p:cNvGrpSpPr/>
          <p:nvPr/>
        </p:nvGrpSpPr>
        <p:grpSpPr>
          <a:xfrm rot="-5400000" flipH="1">
            <a:off x="-1622967" y="664201"/>
            <a:ext cx="4587933" cy="254900"/>
            <a:chOff x="2084100" y="3288600"/>
            <a:chExt cx="3440950" cy="191175"/>
          </a:xfrm>
        </p:grpSpPr>
        <p:sp>
          <p:nvSpPr>
            <p:cNvPr id="166" name="Google Shape;166;p14"/>
            <p:cNvSpPr/>
            <p:nvPr/>
          </p:nvSpPr>
          <p:spPr>
            <a:xfrm>
              <a:off x="2084100" y="3288600"/>
              <a:ext cx="3182450" cy="191175"/>
            </a:xfrm>
            <a:custGeom>
              <a:avLst/>
              <a:gdLst/>
              <a:ahLst/>
              <a:cxnLst/>
              <a:rect l="l" t="t" r="r" b="b"/>
              <a:pathLst>
                <a:path w="127298" h="7647" extrusionOk="0">
                  <a:moveTo>
                    <a:pt x="1713" y="0"/>
                  </a:moveTo>
                  <a:lnTo>
                    <a:pt x="1" y="3835"/>
                  </a:lnTo>
                  <a:lnTo>
                    <a:pt x="1713" y="7647"/>
                  </a:lnTo>
                  <a:lnTo>
                    <a:pt x="127298" y="7647"/>
                  </a:lnTo>
                  <a:lnTo>
                    <a:pt x="1272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" name="Google Shape;167;p14"/>
            <p:cNvSpPr/>
            <p:nvPr/>
          </p:nvSpPr>
          <p:spPr>
            <a:xfrm>
              <a:off x="2084675" y="3384475"/>
              <a:ext cx="3182450" cy="95300"/>
            </a:xfrm>
            <a:custGeom>
              <a:avLst/>
              <a:gdLst/>
              <a:ahLst/>
              <a:cxnLst/>
              <a:rect l="l" t="t" r="r" b="b"/>
              <a:pathLst>
                <a:path w="127298" h="3812" extrusionOk="0">
                  <a:moveTo>
                    <a:pt x="1" y="0"/>
                  </a:moveTo>
                  <a:lnTo>
                    <a:pt x="1690" y="3812"/>
                  </a:lnTo>
                  <a:lnTo>
                    <a:pt x="127297" y="3812"/>
                  </a:lnTo>
                  <a:lnTo>
                    <a:pt x="12729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" name="Google Shape;168;p14"/>
            <p:cNvSpPr/>
            <p:nvPr/>
          </p:nvSpPr>
          <p:spPr>
            <a:xfrm>
              <a:off x="5211175" y="3288600"/>
              <a:ext cx="313875" cy="191175"/>
            </a:xfrm>
            <a:custGeom>
              <a:avLst/>
              <a:gdLst/>
              <a:ahLst/>
              <a:cxnLst/>
              <a:rect l="l" t="t" r="r" b="b"/>
              <a:pathLst>
                <a:path w="12555" h="7647" extrusionOk="0">
                  <a:moveTo>
                    <a:pt x="2100" y="0"/>
                  </a:moveTo>
                  <a:lnTo>
                    <a:pt x="2100" y="229"/>
                  </a:lnTo>
                  <a:lnTo>
                    <a:pt x="754" y="1073"/>
                  </a:lnTo>
                  <a:cubicBezTo>
                    <a:pt x="1" y="1530"/>
                    <a:pt x="1" y="2283"/>
                    <a:pt x="754" y="2762"/>
                  </a:cubicBezTo>
                  <a:lnTo>
                    <a:pt x="1439" y="3196"/>
                  </a:lnTo>
                  <a:cubicBezTo>
                    <a:pt x="1986" y="3538"/>
                    <a:pt x="1986" y="4109"/>
                    <a:pt x="1439" y="4451"/>
                  </a:cubicBezTo>
                  <a:lnTo>
                    <a:pt x="731" y="4885"/>
                  </a:lnTo>
                  <a:cubicBezTo>
                    <a:pt x="1" y="5364"/>
                    <a:pt x="1" y="6118"/>
                    <a:pt x="731" y="6574"/>
                  </a:cubicBezTo>
                  <a:lnTo>
                    <a:pt x="2100" y="7419"/>
                  </a:lnTo>
                  <a:lnTo>
                    <a:pt x="2100" y="7647"/>
                  </a:lnTo>
                  <a:lnTo>
                    <a:pt x="2443" y="7647"/>
                  </a:lnTo>
                  <a:lnTo>
                    <a:pt x="12554" y="3835"/>
                  </a:lnTo>
                  <a:lnTo>
                    <a:pt x="2420" y="0"/>
                  </a:lnTo>
                  <a:close/>
                </a:path>
              </a:pathLst>
            </a:custGeom>
            <a:solidFill>
              <a:srgbClr val="FFE3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14"/>
            <p:cNvSpPr/>
            <p:nvPr/>
          </p:nvSpPr>
          <p:spPr>
            <a:xfrm>
              <a:off x="5440575" y="3356500"/>
              <a:ext cx="84475" cy="55375"/>
            </a:xfrm>
            <a:custGeom>
              <a:avLst/>
              <a:gdLst/>
              <a:ahLst/>
              <a:cxnLst/>
              <a:rect l="l" t="t" r="r" b="b"/>
              <a:pathLst>
                <a:path w="3379" h="2215" extrusionOk="0">
                  <a:moveTo>
                    <a:pt x="457" y="1"/>
                  </a:moveTo>
                  <a:cubicBezTo>
                    <a:pt x="160" y="343"/>
                    <a:pt x="0" y="708"/>
                    <a:pt x="0" y="1119"/>
                  </a:cubicBezTo>
                  <a:cubicBezTo>
                    <a:pt x="0" y="1530"/>
                    <a:pt x="160" y="1895"/>
                    <a:pt x="434" y="2215"/>
                  </a:cubicBezTo>
                  <a:lnTo>
                    <a:pt x="3378" y="1119"/>
                  </a:lnTo>
                  <a:lnTo>
                    <a:pt x="45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0" name="Google Shape;170;p14"/>
          <p:cNvGrpSpPr/>
          <p:nvPr/>
        </p:nvGrpSpPr>
        <p:grpSpPr>
          <a:xfrm rot="5400000">
            <a:off x="6863517" y="289018"/>
            <a:ext cx="371200" cy="1113367"/>
            <a:chOff x="5128575" y="261600"/>
            <a:chExt cx="278400" cy="835025"/>
          </a:xfrm>
        </p:grpSpPr>
        <p:sp>
          <p:nvSpPr>
            <p:cNvPr id="171" name="Google Shape;171;p14"/>
            <p:cNvSpPr/>
            <p:nvPr/>
          </p:nvSpPr>
          <p:spPr>
            <a:xfrm>
              <a:off x="5128575" y="261600"/>
              <a:ext cx="278400" cy="278400"/>
            </a:xfrm>
            <a:prstGeom prst="mathPlus">
              <a:avLst>
                <a:gd name="adj1" fmla="val 2352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" name="Google Shape;172;p14"/>
            <p:cNvSpPr/>
            <p:nvPr/>
          </p:nvSpPr>
          <p:spPr>
            <a:xfrm>
              <a:off x="5128575" y="539825"/>
              <a:ext cx="278400" cy="278400"/>
            </a:xfrm>
            <a:prstGeom prst="mathPlus">
              <a:avLst>
                <a:gd name="adj1" fmla="val 2352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" name="Google Shape;173;p14"/>
            <p:cNvSpPr/>
            <p:nvPr/>
          </p:nvSpPr>
          <p:spPr>
            <a:xfrm>
              <a:off x="5128575" y="818225"/>
              <a:ext cx="278400" cy="278400"/>
            </a:xfrm>
            <a:prstGeom prst="mathPlus">
              <a:avLst>
                <a:gd name="adj1" fmla="val 2352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4" name="Google Shape;174;p14"/>
          <p:cNvGrpSpPr/>
          <p:nvPr/>
        </p:nvGrpSpPr>
        <p:grpSpPr>
          <a:xfrm>
            <a:off x="-24200" y="6433217"/>
            <a:ext cx="3681800" cy="179600"/>
            <a:chOff x="-91900" y="4819025"/>
            <a:chExt cx="2761350" cy="134700"/>
          </a:xfrm>
        </p:grpSpPr>
        <p:sp>
          <p:nvSpPr>
            <p:cNvPr id="175" name="Google Shape;175;p14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C52E73"/>
                </a:solidFill>
              </a:endParaRPr>
            </a:p>
          </p:txBody>
        </p:sp>
        <p:sp>
          <p:nvSpPr>
            <p:cNvPr id="176" name="Google Shape;176;p14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C52E73"/>
                </a:solidFill>
              </a:endParaRPr>
            </a:p>
          </p:txBody>
        </p:sp>
        <p:sp>
          <p:nvSpPr>
            <p:cNvPr id="177" name="Google Shape;177;p14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C52E7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20950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two column slide" type="twoColTx">
  <p:cSld name="Title &amp; two column slid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1603900" y="622167"/>
            <a:ext cx="8984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3000"/>
              <a:buFont typeface="Roboto"/>
              <a:buNone/>
              <a:defRPr sz="4000"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3441"/>
              </a:buClr>
              <a:buSzPts val="2800"/>
              <a:buFont typeface="Roboto"/>
              <a:buNone/>
              <a:defRPr b="1">
                <a:solidFill>
                  <a:srgbClr val="19344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title" idx="2"/>
          </p:nvPr>
        </p:nvSpPr>
        <p:spPr>
          <a:xfrm>
            <a:off x="2236600" y="2847867"/>
            <a:ext cx="3199200" cy="6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B7C6"/>
              </a:buClr>
              <a:buSzPts val="1800"/>
              <a:buNone/>
              <a:defRPr sz="2400" b="1">
                <a:solidFill>
                  <a:srgbClr val="A5B7C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title" idx="3"/>
          </p:nvPr>
        </p:nvSpPr>
        <p:spPr>
          <a:xfrm>
            <a:off x="1688000" y="3509867"/>
            <a:ext cx="4296400" cy="3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600"/>
              <a:buFont typeface="Roboto"/>
              <a:buNone/>
              <a:defRPr sz="2133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9pPr>
          </a:lstStyle>
          <a:p>
            <a:endParaRPr/>
          </a:p>
        </p:txBody>
      </p:sp>
      <p:cxnSp>
        <p:nvCxnSpPr>
          <p:cNvPr id="33" name="Google Shape;33;p7"/>
          <p:cNvCxnSpPr/>
          <p:nvPr/>
        </p:nvCxnSpPr>
        <p:spPr>
          <a:xfrm>
            <a:off x="6089600" y="3015000"/>
            <a:ext cx="12800" cy="2668400"/>
          </a:xfrm>
          <a:prstGeom prst="straightConnector1">
            <a:avLst/>
          </a:prstGeom>
          <a:noFill/>
          <a:ln w="19050" cap="flat" cmpd="sng">
            <a:solidFill>
              <a:srgbClr val="A5B7C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4" name="Google Shape;34;p7"/>
          <p:cNvSpPr txBox="1">
            <a:spLocks noGrp="1"/>
          </p:cNvSpPr>
          <p:nvPr>
            <p:ph type="title" idx="4"/>
          </p:nvPr>
        </p:nvSpPr>
        <p:spPr>
          <a:xfrm>
            <a:off x="6756267" y="2847867"/>
            <a:ext cx="3199200" cy="6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B7C6"/>
              </a:buClr>
              <a:buSzPts val="1800"/>
              <a:buNone/>
              <a:defRPr sz="2400" b="1">
                <a:solidFill>
                  <a:srgbClr val="A5B7C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title" idx="5"/>
          </p:nvPr>
        </p:nvSpPr>
        <p:spPr>
          <a:xfrm>
            <a:off x="6207667" y="3509867"/>
            <a:ext cx="4296400" cy="3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600"/>
              <a:buFont typeface="Roboto"/>
              <a:buNone/>
              <a:defRPr sz="2133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3E606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249539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0"/>
          <p:cNvSpPr txBox="1">
            <a:spLocks noGrp="1"/>
          </p:cNvSpPr>
          <p:nvPr>
            <p:ph type="title"/>
          </p:nvPr>
        </p:nvSpPr>
        <p:spPr>
          <a:xfrm>
            <a:off x="960000" y="623400"/>
            <a:ext cx="7160800" cy="76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29" name="Google Shape;129;p10"/>
          <p:cNvGrpSpPr/>
          <p:nvPr/>
        </p:nvGrpSpPr>
        <p:grpSpPr>
          <a:xfrm rot="5400000">
            <a:off x="-1513067" y="7033651"/>
            <a:ext cx="3681800" cy="179600"/>
            <a:chOff x="-91900" y="4819025"/>
            <a:chExt cx="2761350" cy="134700"/>
          </a:xfrm>
        </p:grpSpPr>
        <p:sp>
          <p:nvSpPr>
            <p:cNvPr id="130" name="Google Shape;130;p10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31" name="Google Shape;131;p10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32" name="Google Shape;132;p10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</p:grpSp>
      <p:grpSp>
        <p:nvGrpSpPr>
          <p:cNvPr id="133" name="Google Shape;133;p10"/>
          <p:cNvGrpSpPr/>
          <p:nvPr/>
        </p:nvGrpSpPr>
        <p:grpSpPr>
          <a:xfrm rot="5400000">
            <a:off x="-1231800" y="7033651"/>
            <a:ext cx="3681800" cy="179600"/>
            <a:chOff x="-91900" y="4819025"/>
            <a:chExt cx="2761350" cy="134700"/>
          </a:xfrm>
        </p:grpSpPr>
        <p:sp>
          <p:nvSpPr>
            <p:cNvPr id="134" name="Google Shape;134;p10"/>
            <p:cNvSpPr/>
            <p:nvPr/>
          </p:nvSpPr>
          <p:spPr>
            <a:xfrm>
              <a:off x="-919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35" name="Google Shape;135;p10"/>
            <p:cNvSpPr/>
            <p:nvPr/>
          </p:nvSpPr>
          <p:spPr>
            <a:xfrm>
              <a:off x="82855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136" name="Google Shape;136;p10"/>
            <p:cNvSpPr/>
            <p:nvPr/>
          </p:nvSpPr>
          <p:spPr>
            <a:xfrm>
              <a:off x="1749000" y="4819025"/>
              <a:ext cx="920450" cy="134700"/>
            </a:xfrm>
            <a:custGeom>
              <a:avLst/>
              <a:gdLst/>
              <a:ahLst/>
              <a:cxnLst/>
              <a:rect l="l" t="t" r="r" b="b"/>
              <a:pathLst>
                <a:path w="36818" h="5388" extrusionOk="0">
                  <a:moveTo>
                    <a:pt x="0" y="1"/>
                  </a:moveTo>
                  <a:lnTo>
                    <a:pt x="0" y="1804"/>
                  </a:lnTo>
                  <a:cubicBezTo>
                    <a:pt x="1073" y="1804"/>
                    <a:pt x="1598" y="2329"/>
                    <a:pt x="2397" y="3265"/>
                  </a:cubicBezTo>
                  <a:cubicBezTo>
                    <a:pt x="3196" y="4201"/>
                    <a:pt x="4200" y="5388"/>
                    <a:pt x="6140" y="5388"/>
                  </a:cubicBezTo>
                  <a:cubicBezTo>
                    <a:pt x="8080" y="5388"/>
                    <a:pt x="9085" y="4201"/>
                    <a:pt x="9883" y="3265"/>
                  </a:cubicBezTo>
                  <a:cubicBezTo>
                    <a:pt x="10705" y="2329"/>
                    <a:pt x="11207" y="1804"/>
                    <a:pt x="12280" y="1804"/>
                  </a:cubicBezTo>
                  <a:cubicBezTo>
                    <a:pt x="13353" y="1804"/>
                    <a:pt x="13855" y="2329"/>
                    <a:pt x="14654" y="3265"/>
                  </a:cubicBezTo>
                  <a:cubicBezTo>
                    <a:pt x="15453" y="4201"/>
                    <a:pt x="16457" y="5388"/>
                    <a:pt x="18397" y="5388"/>
                  </a:cubicBezTo>
                  <a:cubicBezTo>
                    <a:pt x="20360" y="5388"/>
                    <a:pt x="21342" y="4201"/>
                    <a:pt x="22163" y="3265"/>
                  </a:cubicBezTo>
                  <a:cubicBezTo>
                    <a:pt x="22962" y="2329"/>
                    <a:pt x="23465" y="1804"/>
                    <a:pt x="24537" y="1804"/>
                  </a:cubicBezTo>
                  <a:cubicBezTo>
                    <a:pt x="25610" y="1804"/>
                    <a:pt x="26112" y="2329"/>
                    <a:pt x="26934" y="3265"/>
                  </a:cubicBezTo>
                  <a:cubicBezTo>
                    <a:pt x="27733" y="4201"/>
                    <a:pt x="28737" y="5388"/>
                    <a:pt x="30677" y="5388"/>
                  </a:cubicBezTo>
                  <a:cubicBezTo>
                    <a:pt x="32617" y="5388"/>
                    <a:pt x="33622" y="4201"/>
                    <a:pt x="34421" y="3265"/>
                  </a:cubicBezTo>
                  <a:cubicBezTo>
                    <a:pt x="35220" y="2329"/>
                    <a:pt x="35745" y="1804"/>
                    <a:pt x="36817" y="1804"/>
                  </a:cubicBezTo>
                  <a:lnTo>
                    <a:pt x="36817" y="1"/>
                  </a:lnTo>
                  <a:cubicBezTo>
                    <a:pt x="34854" y="1"/>
                    <a:pt x="33873" y="1165"/>
                    <a:pt x="33051" y="2101"/>
                  </a:cubicBezTo>
                  <a:cubicBezTo>
                    <a:pt x="32252" y="3060"/>
                    <a:pt x="31750" y="3585"/>
                    <a:pt x="30677" y="3585"/>
                  </a:cubicBezTo>
                  <a:cubicBezTo>
                    <a:pt x="29605" y="3585"/>
                    <a:pt x="29102" y="3060"/>
                    <a:pt x="28281" y="2101"/>
                  </a:cubicBezTo>
                  <a:cubicBezTo>
                    <a:pt x="27482" y="1165"/>
                    <a:pt x="26477" y="1"/>
                    <a:pt x="24537" y="1"/>
                  </a:cubicBezTo>
                  <a:cubicBezTo>
                    <a:pt x="22597" y="1"/>
                    <a:pt x="21593" y="1165"/>
                    <a:pt x="20794" y="2101"/>
                  </a:cubicBezTo>
                  <a:cubicBezTo>
                    <a:pt x="19995" y="3060"/>
                    <a:pt x="19470" y="3585"/>
                    <a:pt x="18397" y="3585"/>
                  </a:cubicBezTo>
                  <a:cubicBezTo>
                    <a:pt x="17347" y="3585"/>
                    <a:pt x="16822" y="3060"/>
                    <a:pt x="16023" y="2101"/>
                  </a:cubicBezTo>
                  <a:cubicBezTo>
                    <a:pt x="15225" y="1165"/>
                    <a:pt x="14220" y="1"/>
                    <a:pt x="12280" y="1"/>
                  </a:cubicBezTo>
                  <a:cubicBezTo>
                    <a:pt x="10317" y="1"/>
                    <a:pt x="9336" y="1165"/>
                    <a:pt x="8537" y="2101"/>
                  </a:cubicBezTo>
                  <a:cubicBezTo>
                    <a:pt x="7715" y="3060"/>
                    <a:pt x="7213" y="3585"/>
                    <a:pt x="6140" y="3585"/>
                  </a:cubicBezTo>
                  <a:cubicBezTo>
                    <a:pt x="5067" y="3585"/>
                    <a:pt x="4565" y="3060"/>
                    <a:pt x="3766" y="2101"/>
                  </a:cubicBezTo>
                  <a:cubicBezTo>
                    <a:pt x="2945" y="1165"/>
                    <a:pt x="1963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</p:grpSp>
      <p:grpSp>
        <p:nvGrpSpPr>
          <p:cNvPr id="137" name="Google Shape;137;p10"/>
          <p:cNvGrpSpPr/>
          <p:nvPr/>
        </p:nvGrpSpPr>
        <p:grpSpPr>
          <a:xfrm>
            <a:off x="11583451" y="905351"/>
            <a:ext cx="317300" cy="2270117"/>
            <a:chOff x="8656900" y="2041238"/>
            <a:chExt cx="237975" cy="1702588"/>
          </a:xfrm>
        </p:grpSpPr>
        <p:sp>
          <p:nvSpPr>
            <p:cNvPr id="138" name="Google Shape;138;p10"/>
            <p:cNvSpPr/>
            <p:nvPr/>
          </p:nvSpPr>
          <p:spPr>
            <a:xfrm>
              <a:off x="8656900" y="3505850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" name="Google Shape;139;p10"/>
            <p:cNvSpPr/>
            <p:nvPr/>
          </p:nvSpPr>
          <p:spPr>
            <a:xfrm>
              <a:off x="8656900" y="30176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" name="Google Shape;140;p10"/>
            <p:cNvSpPr/>
            <p:nvPr/>
          </p:nvSpPr>
          <p:spPr>
            <a:xfrm>
              <a:off x="8656900" y="25294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" name="Google Shape;141;p10"/>
            <p:cNvSpPr/>
            <p:nvPr/>
          </p:nvSpPr>
          <p:spPr>
            <a:xfrm>
              <a:off x="8656900" y="2041238"/>
              <a:ext cx="237975" cy="237975"/>
            </a:xfrm>
            <a:custGeom>
              <a:avLst/>
              <a:gdLst/>
              <a:ahLst/>
              <a:cxnLst/>
              <a:rect l="l" t="t" r="r" b="b"/>
              <a:pathLst>
                <a:path w="9519" h="9519" extrusionOk="0">
                  <a:moveTo>
                    <a:pt x="2854" y="0"/>
                  </a:moveTo>
                  <a:lnTo>
                    <a:pt x="2854" y="2853"/>
                  </a:lnTo>
                  <a:lnTo>
                    <a:pt x="1" y="2853"/>
                  </a:lnTo>
                  <a:lnTo>
                    <a:pt x="1" y="6665"/>
                  </a:lnTo>
                  <a:lnTo>
                    <a:pt x="2854" y="6665"/>
                  </a:lnTo>
                  <a:lnTo>
                    <a:pt x="2854" y="9518"/>
                  </a:lnTo>
                  <a:lnTo>
                    <a:pt x="6666" y="9518"/>
                  </a:lnTo>
                  <a:lnTo>
                    <a:pt x="6666" y="6665"/>
                  </a:lnTo>
                  <a:lnTo>
                    <a:pt x="9519" y="6665"/>
                  </a:lnTo>
                  <a:lnTo>
                    <a:pt x="9519" y="2853"/>
                  </a:lnTo>
                  <a:lnTo>
                    <a:pt x="6666" y="2853"/>
                  </a:lnTo>
                  <a:lnTo>
                    <a:pt x="66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539563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18FA7-6960-44B6-82B4-35ED2B2DDFE5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0C97F-42EC-463F-8011-2CED57566BE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908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33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988" y="2823908"/>
            <a:ext cx="5239639" cy="2280355"/>
          </a:xfrm>
        </p:spPr>
        <p:txBody>
          <a:bodyPr>
            <a:noAutofit/>
          </a:bodyPr>
          <a:lstStyle/>
          <a:p>
            <a:pPr algn="ctr"/>
            <a:r>
              <a:rPr lang="es-MX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HABLEMOS </a:t>
            </a:r>
            <a:br>
              <a:rPr lang="es-MX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</a:t>
            </a:r>
            <a:br>
              <a:rPr lang="es-MX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PRUEBA DE SELECCIÓN</a:t>
            </a:r>
            <a:br>
              <a:rPr lang="es-MX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>
                <a:solidFill>
                  <a:srgbClr val="FF0000"/>
                </a:solidFill>
              </a:rPr>
              <a:t/>
            </a:r>
            <a:br>
              <a:rPr lang="en-US" sz="3200" b="1" dirty="0">
                <a:solidFill>
                  <a:srgbClr val="FF0000"/>
                </a:solidFill>
              </a:rPr>
            </a:b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942110" y="5860474"/>
            <a:ext cx="4558145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chemeClr val="bg1"/>
                </a:solidFill>
              </a:rPr>
              <a:t>Comenzamos en unos minutos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942110" y="514203"/>
            <a:ext cx="4558145" cy="461665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err="1">
                <a:solidFill>
                  <a:schemeClr val="bg1"/>
                </a:solidFill>
              </a:rPr>
              <a:t>Webinar</a:t>
            </a:r>
            <a:r>
              <a:rPr lang="es-MX" sz="2400" dirty="0">
                <a:solidFill>
                  <a:schemeClr val="bg1"/>
                </a:solidFill>
              </a:rPr>
              <a:t> 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9" name="Marcador de contenido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283" y="960430"/>
            <a:ext cx="6017002" cy="5068224"/>
          </a:xfrm>
        </p:spPr>
      </p:pic>
    </p:spTree>
    <p:extLst>
      <p:ext uri="{BB962C8B-B14F-4D97-AF65-F5344CB8AC3E}">
        <p14:creationId xmlns:p14="http://schemas.microsoft.com/office/powerpoint/2010/main" val="61905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presentación en segundo plano de los signos de interrogación Foto Premium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" y="0"/>
            <a:ext cx="12191999" cy="8121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ítulo 2"/>
          <p:cNvSpPr txBox="1">
            <a:spLocks/>
          </p:cNvSpPr>
          <p:nvPr/>
        </p:nvSpPr>
        <p:spPr>
          <a:xfrm>
            <a:off x="464024" y="313304"/>
            <a:ext cx="5072418" cy="4053979"/>
          </a:xfrm>
          <a:prstGeom prst="rect">
            <a:avLst/>
          </a:prstGeom>
        </p:spPr>
        <p:txBody>
          <a:bodyPr lIns="117205" tIns="58603" rIns="117205" bIns="58603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s-ES_tradnl" sz="4400" dirty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¿</a:t>
            </a:r>
            <a:r>
              <a:rPr lang="es-ES_tradnl" sz="4800" dirty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Desde qué lugar me</a:t>
            </a:r>
          </a:p>
          <a:p>
            <a:pPr>
              <a:spcBef>
                <a:spcPts val="0"/>
              </a:spcBef>
              <a:defRPr/>
            </a:pPr>
            <a:r>
              <a:rPr lang="es-ES_tradnl" sz="4800" dirty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estás viendo y </a:t>
            </a:r>
            <a:endParaRPr lang="es-ES_tradnl" sz="4800" dirty="0" smtClean="0">
              <a:solidFill>
                <a:srgbClr val="FF0066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  <a:p>
            <a:pPr>
              <a:spcBef>
                <a:spcPts val="0"/>
              </a:spcBef>
              <a:defRPr/>
            </a:pPr>
            <a:r>
              <a:rPr lang="es-ES_tradnl" sz="4800" dirty="0" smtClean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para </a:t>
            </a:r>
            <a:r>
              <a:rPr lang="es-ES_tradnl" sz="4800" dirty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qué cargo </a:t>
            </a:r>
            <a:endParaRPr lang="es-ES_tradnl" sz="4800" dirty="0" smtClean="0">
              <a:solidFill>
                <a:srgbClr val="FF0066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  <a:p>
            <a:pPr>
              <a:spcBef>
                <a:spcPts val="0"/>
              </a:spcBef>
              <a:defRPr/>
            </a:pPr>
            <a:r>
              <a:rPr lang="es-ES_tradnl" sz="4800" dirty="0" smtClean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Jerárquico </a:t>
            </a:r>
            <a:r>
              <a:rPr lang="es-ES_tradnl" sz="4800" dirty="0" err="1" smtClean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querés</a:t>
            </a:r>
            <a:r>
              <a:rPr lang="es-ES_tradnl" sz="4800" dirty="0" smtClean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 </a:t>
            </a:r>
            <a:r>
              <a:rPr lang="es-ES_tradnl" sz="4800" dirty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postularte?</a:t>
            </a:r>
          </a:p>
          <a:p>
            <a:pPr>
              <a:spcBef>
                <a:spcPts val="0"/>
              </a:spcBef>
              <a:defRPr/>
            </a:pPr>
            <a:endParaRPr lang="es-ES_tradnl" dirty="0">
              <a:solidFill>
                <a:srgbClr val="000000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  <a:p>
            <a:pPr>
              <a:spcBef>
                <a:spcPts val="0"/>
              </a:spcBef>
              <a:defRPr/>
            </a:pPr>
            <a:r>
              <a:rPr lang="es-ES_tradnl" dirty="0">
                <a:solidFill>
                  <a:srgbClr val="0070C0"/>
                </a:solidFill>
                <a:latin typeface="Kalam" panose="02000000000000000000" pitchFamily="2" charset="0"/>
                <a:cs typeface="Kalam" panose="02000000000000000000" pitchFamily="2" charset="0"/>
              </a:rPr>
              <a:t>Coméntamelo en el chat…</a:t>
            </a:r>
            <a:r>
              <a:rPr lang="es-ES_tradnl" sz="4533" dirty="0">
                <a:solidFill>
                  <a:srgbClr val="0070C0"/>
                </a:solidFill>
                <a:latin typeface="Kalam" panose="02000000000000000000" pitchFamily="2" charset="0"/>
                <a:cs typeface="Kalam" panose="02000000000000000000" pitchFamily="2" charset="0"/>
              </a:rPr>
              <a:t/>
            </a:r>
            <a:br>
              <a:rPr lang="es-ES_tradnl" sz="4533" dirty="0">
                <a:solidFill>
                  <a:srgbClr val="0070C0"/>
                </a:solidFill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_tradnl" sz="4533" dirty="0">
                <a:solidFill>
                  <a:srgbClr val="0070C0"/>
                </a:solidFill>
                <a:latin typeface="Kalam" panose="02000000000000000000" pitchFamily="2" charset="0"/>
                <a:cs typeface="Kalam" panose="02000000000000000000" pitchFamily="2" charset="0"/>
              </a:rPr>
              <a:t/>
            </a:r>
            <a:br>
              <a:rPr lang="es-ES_tradnl" sz="4533" dirty="0">
                <a:solidFill>
                  <a:srgbClr val="0070C0"/>
                </a:solidFill>
                <a:latin typeface="Kalam" panose="02000000000000000000" pitchFamily="2" charset="0"/>
                <a:cs typeface="Kalam" panose="02000000000000000000" pitchFamily="2" charset="0"/>
              </a:rPr>
            </a:br>
            <a:endParaRPr lang="es-ES" sz="4267" dirty="0">
              <a:solidFill>
                <a:srgbClr val="0070C0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20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5160" y="0"/>
            <a:ext cx="6144254" cy="1325563"/>
          </a:xfrm>
        </p:spPr>
        <p:txBody>
          <a:bodyPr>
            <a:noAutofit/>
          </a:bodyPr>
          <a:lstStyle/>
          <a:p>
            <a:r>
              <a:rPr lang="es-MX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Marta Bonserio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0" r="23500" b="49744"/>
          <a:stretch/>
        </p:blipFill>
        <p:spPr>
          <a:xfrm>
            <a:off x="9874851" y="966540"/>
            <a:ext cx="1478949" cy="1448296"/>
          </a:xfrm>
        </p:spPr>
      </p:pic>
      <p:sp>
        <p:nvSpPr>
          <p:cNvPr id="5" name="Rectángulo 4"/>
          <p:cNvSpPr/>
          <p:nvPr/>
        </p:nvSpPr>
        <p:spPr>
          <a:xfrm>
            <a:off x="222915" y="948690"/>
            <a:ext cx="931427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fontAlgn="base">
              <a:lnSpc>
                <a:spcPct val="150000"/>
              </a:lnSpc>
              <a:spcAft>
                <a:spcPct val="0"/>
              </a:spcAft>
              <a:buFont typeface="Wingdings" pitchFamily="2" charset="2"/>
              <a:buChar char="ü"/>
            </a:pPr>
            <a:r>
              <a:rPr lang="es-ES" dirty="0"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¡De </a:t>
            </a:r>
            <a:r>
              <a:rPr lang="es-ES" dirty="0" smtClean="0"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maestra de grado a directora, Inspectora, Inspectora Jefe y asesora de nivel central !</a:t>
            </a:r>
            <a:endParaRPr lang="es-ES" dirty="0">
              <a:latin typeface="Kalam" panose="02000000000000000000" pitchFamily="2" charset="0"/>
              <a:ea typeface="Noteworthy Light"/>
              <a:cs typeface="Kalam" panose="02000000000000000000" pitchFamily="2" charset="0"/>
            </a:endParaRPr>
          </a:p>
          <a:p>
            <a:pPr marL="457200" indent="-457200" algn="just" fontAlgn="base">
              <a:lnSpc>
                <a:spcPct val="150000"/>
              </a:lnSpc>
              <a:spcAft>
                <a:spcPct val="0"/>
              </a:spcAft>
              <a:buFont typeface="Wingdings" pitchFamily="2" charset="2"/>
              <a:buChar char="ü"/>
            </a:pPr>
            <a:r>
              <a:rPr lang="es-ES" dirty="0" smtClean="0">
                <a:solidFill>
                  <a:srgbClr val="0070C0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Actualmente es Directora Pedagógica y creadora de MB Consultora Educativa.</a:t>
            </a:r>
            <a:endParaRPr lang="es-ES" dirty="0">
              <a:solidFill>
                <a:srgbClr val="0070C0"/>
              </a:solidFill>
              <a:latin typeface="Kalam" panose="02000000000000000000" pitchFamily="2" charset="0"/>
              <a:ea typeface="Noteworthy Light"/>
              <a:cs typeface="Kalam" panose="02000000000000000000" pitchFamily="2" charset="0"/>
            </a:endParaRPr>
          </a:p>
          <a:p>
            <a:pPr marL="457200" indent="-457200" algn="just" fontAlgn="base">
              <a:lnSpc>
                <a:spcPct val="150000"/>
              </a:lnSpc>
              <a:spcAft>
                <a:spcPct val="0"/>
              </a:spcAft>
              <a:buFont typeface="Wingdings" pitchFamily="2" charset="2"/>
              <a:buChar char="ü"/>
            </a:pPr>
            <a:r>
              <a:rPr lang="es-ES" dirty="0" smtClean="0">
                <a:solidFill>
                  <a:srgbClr val="FF0066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Sus estudios: Maestra de primaria, Maestra de adultos y en la Universidad de Lanús la Licenciatura en Gestión Educativa.</a:t>
            </a:r>
            <a:endParaRPr lang="es-ES" u="sng" dirty="0">
              <a:solidFill>
                <a:srgbClr val="FF0066"/>
              </a:solidFill>
              <a:latin typeface="Kalam" panose="02000000000000000000" pitchFamily="2" charset="0"/>
              <a:ea typeface="Noteworthy Light"/>
              <a:cs typeface="Kalam" panose="02000000000000000000" pitchFamily="2" charset="0"/>
            </a:endParaRPr>
          </a:p>
          <a:p>
            <a:pPr marL="457200" indent="-457200" algn="just" fontAlgn="base">
              <a:lnSpc>
                <a:spcPct val="150000"/>
              </a:lnSpc>
              <a:spcAft>
                <a:spcPct val="0"/>
              </a:spcAft>
              <a:buFont typeface="Wingdings" pitchFamily="2" charset="2"/>
              <a:buChar char="ü"/>
            </a:pPr>
            <a:r>
              <a:rPr lang="es-ES" dirty="0" smtClean="0">
                <a:solidFill>
                  <a:srgbClr val="7030A0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Capacita a mis alumnos para atravesar de manera exitosa las pruebas de selección y a los docentes en general para que logren reflexionar sobre sus prácticas.</a:t>
            </a:r>
          </a:p>
          <a:p>
            <a:pPr marL="457200" indent="-457200" algn="just" fontAlgn="base">
              <a:lnSpc>
                <a:spcPct val="150000"/>
              </a:lnSpc>
              <a:spcAft>
                <a:spcPct val="0"/>
              </a:spcAft>
              <a:buFont typeface="Wingdings" pitchFamily="2" charset="2"/>
              <a:buChar char="ü"/>
            </a:pPr>
            <a:r>
              <a:rPr lang="es-ES" dirty="0" smtClean="0"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Siguen sus cursos y charlas gratuitas alumnos de todo el mundo.</a:t>
            </a:r>
            <a:endParaRPr lang="es-ES" dirty="0">
              <a:latin typeface="Kalam" panose="02000000000000000000" pitchFamily="2" charset="0"/>
              <a:ea typeface="Noteworthy Light"/>
              <a:cs typeface="Kalam" panose="02000000000000000000" pitchFamily="2" charset="0"/>
            </a:endParaRPr>
          </a:p>
          <a:p>
            <a:pPr marL="285750" indent="-285750" algn="just" fontAlgn="base">
              <a:lnSpc>
                <a:spcPct val="150000"/>
              </a:lnSpc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0070C0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   </a:t>
            </a:r>
            <a:r>
              <a:rPr lang="es-ES" dirty="0" smtClean="0">
                <a:solidFill>
                  <a:srgbClr val="0070C0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Es </a:t>
            </a:r>
            <a:r>
              <a:rPr lang="es-ES" dirty="0">
                <a:solidFill>
                  <a:srgbClr val="0070C0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la Creadora de </a:t>
            </a:r>
            <a:r>
              <a:rPr lang="es-ES" dirty="0" smtClean="0">
                <a:solidFill>
                  <a:srgbClr val="0070C0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los cursos EL DIRECTOR EN LA ESCUELA DE HOY y todos los cursos de Prueba de    selección para secretaria/o, director/a e Inspector/a, Curso de redacción de  actas. También varios cursos y charlas gratuitas en You Tube</a:t>
            </a:r>
          </a:p>
          <a:p>
            <a:pPr marL="285750" indent="-285750" algn="just" fontAlgn="base">
              <a:lnSpc>
                <a:spcPct val="150000"/>
              </a:lnSpc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FF0000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 </a:t>
            </a:r>
            <a:r>
              <a:rPr lang="es-ES" dirty="0" smtClean="0">
                <a:solidFill>
                  <a:srgbClr val="7030A0"/>
                </a:solidFill>
                <a:latin typeface="Kalam" panose="02000000000000000000" pitchFamily="2" charset="0"/>
                <a:ea typeface="Noteworthy Light"/>
                <a:cs typeface="Kalam" panose="02000000000000000000" pitchFamily="2" charset="0"/>
              </a:rPr>
              <a:t>También es autora de la recopilación de EL GLOSARIO DE EDUCACIÓN, LA GUÍA PRÁCTICA   PARA TUS CLASES y COAUTORA junto a Julieta Ma Karthe DEL MANUAL INTERACTIVO PARA TUS CLASES , Citas imprescindibles para tu prueba de selección, El Proyecto de Supervisión del director/a y Proyecto Educativo Institucional.</a:t>
            </a:r>
            <a:endParaRPr lang="es-ES" dirty="0">
              <a:solidFill>
                <a:srgbClr val="7030A0"/>
              </a:solidFill>
              <a:latin typeface="Kalam" panose="02000000000000000000" pitchFamily="2" charset="0"/>
              <a:ea typeface="Noteworthy Light"/>
              <a:cs typeface="Kala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537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988" y="2823908"/>
            <a:ext cx="5239639" cy="2280355"/>
          </a:xfrm>
        </p:spPr>
        <p:txBody>
          <a:bodyPr>
            <a:noAutofit/>
          </a:bodyPr>
          <a:lstStyle/>
          <a:p>
            <a:pPr algn="ctr"/>
            <a:r>
              <a:rPr lang="es-MX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HABLEMOS </a:t>
            </a:r>
            <a:br>
              <a:rPr lang="es-MX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</a:t>
            </a:r>
            <a:br>
              <a:rPr lang="es-MX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PRUEBA DE SELECCIÓN</a:t>
            </a:r>
            <a:br>
              <a:rPr lang="es-MX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>
                <a:solidFill>
                  <a:srgbClr val="FF0000"/>
                </a:solidFill>
              </a:rPr>
              <a:t/>
            </a:r>
            <a:br>
              <a:rPr lang="en-US" sz="3200" b="1" dirty="0">
                <a:solidFill>
                  <a:srgbClr val="FF0000"/>
                </a:solidFill>
              </a:rPr>
            </a:b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942110" y="5860474"/>
            <a:ext cx="4558145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942109" y="514203"/>
            <a:ext cx="4558146" cy="461665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dirty="0" err="1">
                <a:solidFill>
                  <a:schemeClr val="bg1"/>
                </a:solidFill>
              </a:rPr>
              <a:t>Webinar</a:t>
            </a:r>
            <a:r>
              <a:rPr lang="es-MX" sz="2400" dirty="0">
                <a:solidFill>
                  <a:schemeClr val="bg1"/>
                </a:solidFill>
              </a:rPr>
              <a:t> 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9" name="Marcador de contenido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283" y="960430"/>
            <a:ext cx="6017002" cy="5068224"/>
          </a:xfrm>
        </p:spPr>
      </p:pic>
    </p:spTree>
    <p:extLst>
      <p:ext uri="{BB962C8B-B14F-4D97-AF65-F5344CB8AC3E}">
        <p14:creationId xmlns:p14="http://schemas.microsoft.com/office/powerpoint/2010/main" val="45105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 rot="20121700">
            <a:off x="269429" y="2548586"/>
            <a:ext cx="5926919" cy="1653867"/>
          </a:xfrm>
        </p:spPr>
        <p:txBody>
          <a:bodyPr>
            <a:noAutofit/>
          </a:bodyPr>
          <a:lstStyle/>
          <a:p>
            <a:r>
              <a:rPr lang="es-MX" sz="13000" dirty="0" smtClean="0">
                <a:solidFill>
                  <a:srgbClr val="C00000"/>
                </a:solidFill>
                <a:latin typeface="Kunstler Script" panose="030304020206070D0D06" pitchFamily="66" charset="0"/>
              </a:rPr>
              <a:t>¡</a:t>
            </a:r>
            <a:r>
              <a:rPr lang="es-MX" sz="1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nstler Script" panose="030304020206070D0D06" pitchFamily="66" charset="0"/>
              </a:rPr>
              <a:t>Gracias</a:t>
            </a:r>
            <a:r>
              <a:rPr lang="es-MX" sz="13000" dirty="0" smtClean="0">
                <a:solidFill>
                  <a:srgbClr val="FF0000"/>
                </a:solidFill>
                <a:latin typeface="Kunstler Script" panose="030304020206070D0D06" pitchFamily="66" charset="0"/>
              </a:rPr>
              <a:t>!</a:t>
            </a:r>
            <a:endParaRPr lang="en-US" sz="13000" dirty="0">
              <a:solidFill>
                <a:srgbClr val="FF0000"/>
              </a:solidFill>
              <a:latin typeface="Kunstler Script" panose="030304020206070D0D06" pitchFamily="66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64740" y="1933513"/>
            <a:ext cx="2919715" cy="46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714996" y="419425"/>
            <a:ext cx="11335977" cy="726861"/>
          </a:xfrm>
        </p:spPr>
        <p:txBody>
          <a:bodyPr>
            <a:noAutofit/>
          </a:bodyPr>
          <a:lstStyle/>
          <a:p>
            <a:r>
              <a:rPr lang="es-AR" sz="72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Estás en el </a:t>
            </a:r>
            <a:r>
              <a:rPr lang="es-AR" sz="7200" b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lugar correcto </a:t>
            </a:r>
            <a:r>
              <a:rPr lang="es-AR" sz="72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si…</a:t>
            </a:r>
            <a:endParaRPr lang="es-ES" sz="72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714996" y="1827552"/>
            <a:ext cx="10831009" cy="5310227"/>
          </a:xfrm>
        </p:spPr>
        <p:txBody>
          <a:bodyPr>
            <a:noAutofit/>
          </a:bodyPr>
          <a:lstStyle/>
          <a:p>
            <a:pPr marL="457189" indent="-457189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AR" sz="3600" i="1" dirty="0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Si </a:t>
            </a:r>
            <a:r>
              <a:rPr lang="es-AR" sz="3600" i="1" dirty="0" err="1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sos</a:t>
            </a:r>
            <a:r>
              <a:rPr lang="es-AR" sz="3600" i="1" dirty="0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 docente y te </a:t>
            </a:r>
            <a:r>
              <a:rPr lang="es-AR" sz="3600" i="1" dirty="0" err="1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querés</a:t>
            </a:r>
            <a:r>
              <a:rPr lang="es-AR" sz="3600" i="1" dirty="0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  presentarte a un cargo Jerárquico por primera vez en la </a:t>
            </a:r>
            <a:r>
              <a:rPr lang="es-AR" sz="3600" i="1" dirty="0" err="1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Pcia</a:t>
            </a:r>
            <a:r>
              <a:rPr lang="es-AR" sz="3600" i="1" dirty="0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 de Bs. As.</a:t>
            </a:r>
          </a:p>
          <a:p>
            <a:pPr marL="457189" indent="-457189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AR" sz="3600" i="1" dirty="0" smtClean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Si </a:t>
            </a:r>
            <a:r>
              <a:rPr lang="es-AR" sz="3600" i="1" dirty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deseas fervientemente acceder a un cargo Jerárquico</a:t>
            </a:r>
            <a:r>
              <a:rPr lang="es-AR" sz="3600" i="1" dirty="0" smtClean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.</a:t>
            </a:r>
            <a:endParaRPr lang="es-AR" sz="3600" i="1" dirty="0" smtClean="0">
              <a:solidFill>
                <a:srgbClr val="7030A0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  <a:p>
            <a:pPr marL="457189" indent="-457189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AR" sz="3600" i="1" dirty="0" smtClean="0">
                <a:solidFill>
                  <a:schemeClr val="accent1">
                    <a:lumMod val="75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Si </a:t>
            </a:r>
            <a:r>
              <a:rPr lang="es-AR" sz="3600" i="1" dirty="0">
                <a:solidFill>
                  <a:schemeClr val="accent1">
                    <a:lumMod val="75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y</a:t>
            </a:r>
            <a:r>
              <a:rPr lang="es-AR" sz="3600" i="1" dirty="0" smtClean="0">
                <a:solidFill>
                  <a:schemeClr val="accent1">
                    <a:lumMod val="75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a te </a:t>
            </a:r>
            <a:r>
              <a:rPr lang="es-AR" sz="3600" i="1" dirty="0">
                <a:solidFill>
                  <a:schemeClr val="accent1">
                    <a:lumMod val="75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presentaste y </a:t>
            </a:r>
            <a:r>
              <a:rPr lang="es-AR" sz="3600" i="1" dirty="0" err="1">
                <a:solidFill>
                  <a:schemeClr val="accent1">
                    <a:lumMod val="75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querés</a:t>
            </a:r>
            <a:r>
              <a:rPr lang="es-AR" sz="3600" i="1" dirty="0">
                <a:solidFill>
                  <a:schemeClr val="accent1">
                    <a:lumMod val="75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 mejorar tu </a:t>
            </a:r>
            <a:r>
              <a:rPr lang="es-AR" sz="3600" i="1" dirty="0" smtClean="0">
                <a:solidFill>
                  <a:schemeClr val="accent1">
                    <a:lumMod val="75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rendimiento.</a:t>
            </a:r>
            <a:endParaRPr lang="es-AR" sz="3600" i="1" dirty="0">
              <a:solidFill>
                <a:schemeClr val="accent1">
                  <a:lumMod val="75000"/>
                </a:schemeClr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  <a:p>
            <a:pPr marL="457189" indent="-457189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AR" sz="3600" i="1" dirty="0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Si </a:t>
            </a:r>
            <a:r>
              <a:rPr lang="es-AR" sz="3600" i="1" dirty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empezaste varias veces a estudiar y no logras organizarte.</a:t>
            </a:r>
          </a:p>
          <a:p>
            <a:pPr marL="457189" indent="-457189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AR" sz="3600" i="1" dirty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Si </a:t>
            </a:r>
            <a:r>
              <a:rPr lang="es-AR" sz="3600" i="1" dirty="0" err="1" smtClean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querés</a:t>
            </a:r>
            <a:r>
              <a:rPr lang="es-AR" sz="3600" i="1" dirty="0" smtClean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 conocer los </a:t>
            </a:r>
            <a:r>
              <a:rPr lang="es-AR" sz="3600" i="1" dirty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secretos para atravesar las distintas instancias.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endParaRPr lang="es-ES" sz="2133" i="1" dirty="0"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650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>
            <a:noAutofit/>
          </a:bodyPr>
          <a:lstStyle/>
          <a:p>
            <a:r>
              <a:rPr lang="es-MX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¿POR QUÉ CREE ESTA PROPUESTA?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AR" i="1" dirty="0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Quiero que conozcan PASO a PASO el camino a recorrer para prepararte.</a:t>
            </a:r>
            <a:endParaRPr lang="es-AR" i="1" dirty="0">
              <a:solidFill>
                <a:srgbClr val="7030A0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AR" i="1" dirty="0">
                <a:solidFill>
                  <a:srgbClr val="C0000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</a:t>
            </a:r>
            <a:r>
              <a:rPr lang="es-AR" i="1" dirty="0" smtClean="0">
                <a:solidFill>
                  <a:srgbClr val="C00000"/>
                </a:solidFill>
                <a:latin typeface="Kalam" panose="02000000000000000000" pitchFamily="2" charset="0"/>
                <a:cs typeface="Kalam" panose="02000000000000000000" pitchFamily="2" charset="0"/>
              </a:rPr>
              <a:t>é que te asusta tanto material y no </a:t>
            </a:r>
            <a:r>
              <a:rPr lang="es-AR" i="1" dirty="0" err="1" smtClean="0">
                <a:solidFill>
                  <a:srgbClr val="C0000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sabés</a:t>
            </a:r>
            <a:r>
              <a:rPr lang="es-AR" i="1" dirty="0" smtClean="0">
                <a:solidFill>
                  <a:srgbClr val="C00000"/>
                </a:solidFill>
                <a:latin typeface="Kalam" panose="02000000000000000000" pitchFamily="2" charset="0"/>
                <a:cs typeface="Kalam" panose="02000000000000000000" pitchFamily="2" charset="0"/>
              </a:rPr>
              <a:t> como organizarte.</a:t>
            </a:r>
            <a:endParaRPr lang="es-AR" i="1" dirty="0">
              <a:solidFill>
                <a:srgbClr val="C00000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AR" i="1" dirty="0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Cada una de las instancias de evaluación tienen un formato distinto y no </a:t>
            </a:r>
            <a:r>
              <a:rPr lang="es-AR" i="1" u="sng" dirty="0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sólo</a:t>
            </a:r>
            <a:r>
              <a:rPr lang="es-AR" i="1" dirty="0" smtClean="0">
                <a:solidFill>
                  <a:srgbClr val="7030A0"/>
                </a:solidFill>
                <a:latin typeface="Kalam" panose="02000000000000000000" pitchFamily="2" charset="0"/>
                <a:cs typeface="Kalam" panose="02000000000000000000" pitchFamily="2" charset="0"/>
              </a:rPr>
              <a:t> es tener conocimiento, sino hay que saber transmitirlo.</a:t>
            </a:r>
            <a:endParaRPr lang="es-AR" i="1" dirty="0">
              <a:solidFill>
                <a:srgbClr val="7030A0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AR" i="1" dirty="0" smtClean="0">
                <a:solidFill>
                  <a:srgbClr val="C00000"/>
                </a:solidFill>
                <a:latin typeface="Kalam" panose="02000000000000000000" pitchFamily="2" charset="0"/>
                <a:cs typeface="Kalam" panose="02000000000000000000" pitchFamily="2" charset="0"/>
              </a:rPr>
              <a:t>Se cómo ayudarte y me avalan los testimonios de quienes participaron de mis cursos y aprobaron.</a:t>
            </a:r>
            <a:endParaRPr lang="es-ES" i="1" dirty="0">
              <a:solidFill>
                <a:srgbClr val="C00000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64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00653"/>
            <a:ext cx="11107056" cy="1325563"/>
          </a:xfrm>
        </p:spPr>
        <p:txBody>
          <a:bodyPr>
            <a:noAutofit/>
          </a:bodyPr>
          <a:lstStyle/>
          <a:p>
            <a:r>
              <a:rPr lang="es-MX" sz="88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nstler Script" panose="030304020206070D0D06" pitchFamily="66" charset="0"/>
              </a:rPr>
              <a:t>Algunos testimonios de alumnos que aprobaron la prueba de selección 2020</a:t>
            </a:r>
            <a:endParaRPr lang="en-US" sz="88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unstler Script" panose="030304020206070D0D06" pitchFamily="66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397" y="3557247"/>
            <a:ext cx="3140534" cy="1967346"/>
          </a:xfr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" t="-771" r="-427" b="50097"/>
          <a:stretch/>
        </p:blipFill>
        <p:spPr>
          <a:xfrm>
            <a:off x="273809" y="2604654"/>
            <a:ext cx="3248526" cy="364374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444"/>
          <a:stretch/>
        </p:blipFill>
        <p:spPr>
          <a:xfrm>
            <a:off x="9517430" y="2604654"/>
            <a:ext cx="2427826" cy="387253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" t="44199" r="-406" b="23529"/>
          <a:stretch/>
        </p:blipFill>
        <p:spPr>
          <a:xfrm>
            <a:off x="7024462" y="3557247"/>
            <a:ext cx="2372437" cy="1780792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3763397" y="5786734"/>
            <a:ext cx="5390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err="1" smtClean="0">
                <a:solidFill>
                  <a:srgbClr val="475B9B"/>
                </a:solidFill>
              </a:rPr>
              <a:t>Mirá</a:t>
            </a:r>
            <a:r>
              <a:rPr lang="es-MX" sz="2400" b="1" dirty="0" smtClean="0">
                <a:solidFill>
                  <a:srgbClr val="475B9B"/>
                </a:solidFill>
              </a:rPr>
              <a:t> más testimonios en nuestra página</a:t>
            </a:r>
          </a:p>
          <a:p>
            <a:pPr algn="ctr"/>
            <a:r>
              <a:rPr lang="es-MX" sz="2400" b="1" dirty="0" smtClean="0">
                <a:solidFill>
                  <a:srgbClr val="475B9B"/>
                </a:solidFill>
              </a:rPr>
              <a:t>www.mbconsultoraeducativa.com</a:t>
            </a:r>
            <a:endParaRPr lang="en-US" sz="2400" b="1" dirty="0">
              <a:solidFill>
                <a:srgbClr val="475B9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96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olección de cajas de regalo Foto gra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179" y="0"/>
            <a:ext cx="8352430" cy="698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3"/>
          <p:cNvSpPr>
            <a:spLocks noGrp="1"/>
          </p:cNvSpPr>
          <p:nvPr>
            <p:ph type="title"/>
          </p:nvPr>
        </p:nvSpPr>
        <p:spPr>
          <a:xfrm>
            <a:off x="192552" y="2576255"/>
            <a:ext cx="3773627" cy="726861"/>
          </a:xfrm>
        </p:spPr>
        <p:txBody>
          <a:bodyPr>
            <a:noAutofit/>
          </a:bodyPr>
          <a:lstStyle/>
          <a:p>
            <a:pPr algn="ctr"/>
            <a:r>
              <a:rPr lang="es-E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¿Te gustan </a:t>
            </a:r>
            <a:r>
              <a:rPr lang="es-ES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/>
            </a:r>
            <a:br>
              <a:rPr lang="es-ES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los </a:t>
            </a:r>
            <a:r>
              <a:rPr lang="es-E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Regalos?</a:t>
            </a:r>
          </a:p>
        </p:txBody>
      </p:sp>
    </p:spTree>
    <p:extLst>
      <p:ext uri="{BB962C8B-B14F-4D97-AF65-F5344CB8AC3E}">
        <p14:creationId xmlns:p14="http://schemas.microsoft.com/office/powerpoint/2010/main" val="70410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/>
          <p:cNvSpPr>
            <a:spLocks noGrp="1"/>
          </p:cNvSpPr>
          <p:nvPr>
            <p:ph type="title"/>
          </p:nvPr>
        </p:nvSpPr>
        <p:spPr>
          <a:xfrm>
            <a:off x="-328511" y="1055509"/>
            <a:ext cx="12192000" cy="726861"/>
          </a:xfrm>
        </p:spPr>
        <p:txBody>
          <a:bodyPr>
            <a:noAutofit/>
          </a:bodyPr>
          <a:lstStyle/>
          <a:p>
            <a:pPr algn="ctr"/>
            <a:r>
              <a:rPr lang="es-ES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¡</a:t>
            </a:r>
            <a:r>
              <a:rPr lang="es-ES" sz="4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Quedate</a:t>
            </a:r>
            <a:r>
              <a:rPr lang="es-ES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 hasta el </a:t>
            </a:r>
            <a:r>
              <a:rPr lang="es-E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FINAL!, </a:t>
            </a:r>
            <a:br>
              <a:rPr lang="es-E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vamos a sortear</a:t>
            </a:r>
            <a:br>
              <a:rPr lang="es-E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un e-</a:t>
            </a:r>
            <a:r>
              <a:rPr lang="es-ES" sz="4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book</a:t>
            </a:r>
            <a:r>
              <a:rPr lang="es-E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 </a:t>
            </a:r>
            <a:r>
              <a:rPr lang="es-E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a elección</a:t>
            </a:r>
            <a:endParaRPr lang="es-ES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pic>
        <p:nvPicPr>
          <p:cNvPr id="6" name="Imagen 3"/>
          <p:cNvPicPr>
            <a:picLocks noChangeAspect="1"/>
          </p:cNvPicPr>
          <p:nvPr/>
        </p:nvPicPr>
        <p:blipFill rotWithShape="1">
          <a:blip r:embed="rId3"/>
          <a:srcRect l="8240" t="7434" r="3386" b="9592"/>
          <a:stretch/>
        </p:blipFill>
        <p:spPr>
          <a:xfrm>
            <a:off x="3933328" y="2617861"/>
            <a:ext cx="4200738" cy="3948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6005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rimer plano de mano sujetando un bolígrafo para escribir Foto gra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343" y="1576316"/>
            <a:ext cx="10184750" cy="618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6" name="Título 3"/>
          <p:cNvSpPr>
            <a:spLocks noGrp="1"/>
          </p:cNvSpPr>
          <p:nvPr>
            <p:ph type="title"/>
          </p:nvPr>
        </p:nvSpPr>
        <p:spPr bwMode="auto">
          <a:xfrm>
            <a:off x="710713" y="859809"/>
            <a:ext cx="8228570" cy="3612517"/>
          </a:xfrm>
          <a:noFill/>
          <a:ln>
            <a:miter lim="800000"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r>
              <a:rPr lang="es-ES" sz="8800" dirty="0">
                <a:latin typeface="Palace Script MT" panose="030303020206070C0B05" pitchFamily="66" charset="0"/>
                <a:ea typeface="Noteworthy Light"/>
                <a:cs typeface="Kalam" panose="02000000000000000000" pitchFamily="2" charset="0"/>
              </a:rPr>
              <a:t>¡</a:t>
            </a:r>
            <a:r>
              <a:rPr lang="es-ES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ce Script MT" panose="030303020206070C0B05" pitchFamily="66" charset="0"/>
                <a:ea typeface="Noteworthy Light"/>
                <a:cs typeface="Kalam" panose="02000000000000000000" pitchFamily="2" charset="0"/>
              </a:rPr>
              <a:t>Nada Mejor que </a:t>
            </a:r>
            <a:br>
              <a:rPr lang="es-ES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ce Script MT" panose="030303020206070C0B05" pitchFamily="66" charset="0"/>
                <a:ea typeface="Noteworthy Light"/>
                <a:cs typeface="Kalam" panose="02000000000000000000" pitchFamily="2" charset="0"/>
              </a:rPr>
            </a:br>
            <a:r>
              <a:rPr lang="es-ES" sz="9600" b="1" dirty="0" smtClean="0">
                <a:solidFill>
                  <a:srgbClr val="E416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ce Script MT" panose="030303020206070C0B05" pitchFamily="66" charset="0"/>
                <a:ea typeface="Noteworthy Light"/>
                <a:cs typeface="Kalam" panose="02000000000000000000" pitchFamily="2" charset="0"/>
              </a:rPr>
              <a:t>“ El viejo </a:t>
            </a:r>
            <a:r>
              <a:rPr lang="es-ES" sz="9600" b="1" dirty="0">
                <a:solidFill>
                  <a:srgbClr val="E416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ce Script MT" panose="030303020206070C0B05" pitchFamily="66" charset="0"/>
                <a:ea typeface="Noteworthy Light"/>
                <a:cs typeface="Kalam" panose="02000000000000000000" pitchFamily="2" charset="0"/>
              </a:rPr>
              <a:t>y querido </a:t>
            </a:r>
            <a:r>
              <a:rPr lang="es-ES" sz="9600" b="1" dirty="0" smtClean="0">
                <a:solidFill>
                  <a:srgbClr val="E416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ce Script MT" panose="030303020206070C0B05" pitchFamily="66" charset="0"/>
                <a:ea typeface="Noteworthy Light"/>
                <a:cs typeface="Kalam" panose="02000000000000000000" pitchFamily="2" charset="0"/>
              </a:rPr>
              <a:t>apunte”!</a:t>
            </a:r>
            <a:endParaRPr lang="es-ES" sz="9600" b="1" dirty="0">
              <a:solidFill>
                <a:srgbClr val="E4167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ce Script MT" panose="030303020206070C0B05" pitchFamily="66" charset="0"/>
              <a:ea typeface="Noteworthy Light"/>
              <a:cs typeface="Kala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29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la de libros ilustración gráf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327" y="3076503"/>
            <a:ext cx="3515673" cy="351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80143" y="751633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</a:t>
            </a:r>
            <a:r>
              <a:rPr lang="es-MX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Cómo fueron mis experiencias  </a:t>
            </a:r>
          </a:p>
          <a:p>
            <a:pPr marL="0" indent="0" algn="ctr">
              <a:buNone/>
            </a:pPr>
            <a:r>
              <a:rPr lang="es-MX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s-MX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rente a las pruebas de selección?</a:t>
            </a:r>
            <a:r>
              <a:rPr lang="es-MX" sz="6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6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Libretas de colores apiladas Foto gra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224" y="3591837"/>
            <a:ext cx="4537026" cy="3022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Ilustración del concepto de preguntas vector gratui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43" y="3591837"/>
            <a:ext cx="2805989" cy="2805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173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4471" y="632411"/>
            <a:ext cx="10515600" cy="5031410"/>
          </a:xfrm>
        </p:spPr>
        <p:txBody>
          <a:bodyPr>
            <a:noAutofit/>
          </a:bodyPr>
          <a:lstStyle/>
          <a:p>
            <a:pPr algn="ctr"/>
            <a:r>
              <a:rPr lang="es-MX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Hoy vamos a hablar sobre todo lo que necesitas saber sobre las </a:t>
            </a:r>
            <a:br>
              <a:rPr lang="es-MX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s-MX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PRUEBAS DE SELECCIÓN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2052" name="Picture 4" descr="Conjunto de iconos de libros abren y cierran libros en estilo ilustración sobre fondo blanco página de sitio web y diseño de aplicaciones móviles Vector Premium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556" y="5167170"/>
            <a:ext cx="2876103" cy="239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18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588251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PRIMER PASO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s-MX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Conocer la normativa sobre las instancias de evaluación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8105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93118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s-MX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¿DÓNDE ENCONTRAR ESTA INFORMACIÓN?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2696482"/>
            <a:ext cx="10515600" cy="4351338"/>
          </a:xfrm>
        </p:spPr>
        <p:txBody>
          <a:bodyPr>
            <a:normAutofit/>
          </a:bodyPr>
          <a:lstStyle/>
          <a:p>
            <a:r>
              <a:rPr lang="es-MX" sz="4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Estatuto del docente de la Provincia de Buenos Aires. Ley 10579. Artículo 75 E</a:t>
            </a:r>
            <a:r>
              <a:rPr lang="es-MX" sz="4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es-MX" sz="44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Disposición de la convocatoria a las Pruebas de Selección</a:t>
            </a:r>
            <a:endParaRPr lang="en-US" sz="44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8044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Requisitos de inscripción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42196" y="1825625"/>
            <a:ext cx="981160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4000" dirty="0" smtClean="0">
                <a:solidFill>
                  <a:srgbClr val="6175B7"/>
                </a:solidFill>
              </a:rPr>
              <a:t>Antigüedad docente:</a:t>
            </a:r>
          </a:p>
          <a:p>
            <a:pPr lvl="2"/>
            <a:r>
              <a:rPr lang="es-MX" sz="3600" dirty="0" smtClean="0"/>
              <a:t>Secretaria/o 5 años</a:t>
            </a:r>
          </a:p>
          <a:p>
            <a:pPr lvl="2"/>
            <a:r>
              <a:rPr lang="es-MX" sz="3600" dirty="0" smtClean="0"/>
              <a:t>Director/a 7 años</a:t>
            </a:r>
          </a:p>
          <a:p>
            <a:pPr lvl="2"/>
            <a:r>
              <a:rPr lang="es-MX" sz="3600" dirty="0" smtClean="0"/>
              <a:t>Inspector/a 10 años</a:t>
            </a:r>
          </a:p>
          <a:p>
            <a:endParaRPr lang="es-MX" sz="3200" dirty="0"/>
          </a:p>
          <a:p>
            <a:r>
              <a:rPr lang="es-MX" sz="3200" dirty="0" smtClean="0"/>
              <a:t> </a:t>
            </a:r>
            <a:r>
              <a:rPr lang="es-MX" sz="3200" dirty="0" smtClean="0">
                <a:solidFill>
                  <a:srgbClr val="6175B7"/>
                </a:solidFill>
              </a:rPr>
              <a:t>Ser titular</a:t>
            </a:r>
          </a:p>
          <a:p>
            <a:r>
              <a:rPr lang="es-MX" sz="3200" dirty="0" smtClean="0"/>
              <a:t> Titulo habilitante</a:t>
            </a:r>
            <a:endParaRPr lang="en-US" sz="3200" dirty="0"/>
          </a:p>
        </p:txBody>
      </p:sp>
      <p:pic>
        <p:nvPicPr>
          <p:cNvPr id="4" name="Picture 2" descr="Analizar la ilustración del concepto vector gratui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939284" y="3982417"/>
            <a:ext cx="3104012" cy="297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brir llave 5"/>
          <p:cNvSpPr/>
          <p:nvPr/>
        </p:nvSpPr>
        <p:spPr>
          <a:xfrm rot="10800000">
            <a:off x="6946710" y="1825625"/>
            <a:ext cx="545911" cy="241565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ángulo 6"/>
          <p:cNvSpPr/>
          <p:nvPr/>
        </p:nvSpPr>
        <p:spPr>
          <a:xfrm>
            <a:off x="7747520" y="2433287"/>
            <a:ext cx="40533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todos los casos la antigüedad en los servicios será computada al 31 de diciembre del año anterior al llamado a concurso</a:t>
            </a:r>
            <a:endParaRPr lang="en-US" dirty="0"/>
          </a:p>
        </p:txBody>
      </p:sp>
      <p:sp>
        <p:nvSpPr>
          <p:cNvPr id="8" name="Rectángulo 7"/>
          <p:cNvSpPr/>
          <p:nvPr/>
        </p:nvSpPr>
        <p:spPr>
          <a:xfrm>
            <a:off x="2223172" y="6195917"/>
            <a:ext cx="4723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ARTÍCULO 82.- (Texto según Decreto Nº 441/95)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060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5429" y="365125"/>
            <a:ext cx="11379199" cy="1325563"/>
          </a:xfrm>
        </p:spPr>
        <p:txBody>
          <a:bodyPr>
            <a:noAutofit/>
          </a:bodyPr>
          <a:lstStyle/>
          <a:p>
            <a:r>
              <a:rPr lang="es-MX" sz="4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¿Quiénes conforman la Comisión Evaluadora?</a:t>
            </a:r>
            <a:endParaRPr lang="en-US" sz="4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numCol="3">
            <a:normAutofit/>
          </a:bodyPr>
          <a:lstStyle/>
          <a:p>
            <a:pPr marL="0" indent="0">
              <a:buNone/>
            </a:pPr>
            <a:r>
              <a:rPr lang="es-MX" dirty="0">
                <a:solidFill>
                  <a:srgbClr val="7030A0"/>
                </a:solidFill>
              </a:rPr>
              <a:t>PARA CARGOS DE </a:t>
            </a:r>
            <a:r>
              <a:rPr lang="es-MX" dirty="0" smtClean="0">
                <a:solidFill>
                  <a:srgbClr val="7030A0"/>
                </a:solidFill>
              </a:rPr>
              <a:t>INSPECTOR/A: </a:t>
            </a:r>
          </a:p>
          <a:p>
            <a:endParaRPr lang="es-MX" dirty="0"/>
          </a:p>
          <a:p>
            <a:r>
              <a:rPr lang="es-MX" sz="2400" dirty="0" smtClean="0">
                <a:solidFill>
                  <a:srgbClr val="7030A0"/>
                </a:solidFill>
              </a:rPr>
              <a:t>Director del nivel o modalidad/ un asesor  </a:t>
            </a:r>
          </a:p>
          <a:p>
            <a:r>
              <a:rPr lang="es-MX" sz="2400" dirty="0">
                <a:solidFill>
                  <a:srgbClr val="7030A0"/>
                </a:solidFill>
              </a:rPr>
              <a:t>U</a:t>
            </a:r>
            <a:r>
              <a:rPr lang="es-MX" sz="2400" dirty="0" smtClean="0">
                <a:solidFill>
                  <a:srgbClr val="7030A0"/>
                </a:solidFill>
              </a:rPr>
              <a:t>n (1) inspector jefe </a:t>
            </a:r>
          </a:p>
          <a:p>
            <a:r>
              <a:rPr lang="es-MX" sz="2400" dirty="0">
                <a:solidFill>
                  <a:srgbClr val="7030A0"/>
                </a:solidFill>
              </a:rPr>
              <a:t>U</a:t>
            </a:r>
            <a:r>
              <a:rPr lang="es-MX" sz="2400" dirty="0" smtClean="0">
                <a:solidFill>
                  <a:srgbClr val="7030A0"/>
                </a:solidFill>
              </a:rPr>
              <a:t>n (1) inspectores de área para cargos </a:t>
            </a:r>
            <a:endParaRPr lang="es-MX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s-MX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s-MX" dirty="0" smtClean="0">
                <a:solidFill>
                  <a:srgbClr val="002060"/>
                </a:solidFill>
              </a:rPr>
              <a:t>PARA </a:t>
            </a:r>
            <a:r>
              <a:rPr lang="es-MX" dirty="0">
                <a:solidFill>
                  <a:srgbClr val="002060"/>
                </a:solidFill>
              </a:rPr>
              <a:t>CARGO DE DIRECTOR/A: </a:t>
            </a:r>
            <a:endParaRPr lang="es-MX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s-MX" dirty="0">
              <a:solidFill>
                <a:srgbClr val="002060"/>
              </a:solidFill>
            </a:endParaRPr>
          </a:p>
          <a:p>
            <a:r>
              <a:rPr lang="es-MX" sz="2400" dirty="0">
                <a:solidFill>
                  <a:srgbClr val="002060"/>
                </a:solidFill>
              </a:rPr>
              <a:t>D</a:t>
            </a:r>
            <a:r>
              <a:rPr lang="es-MX" sz="2400" dirty="0" smtClean="0">
                <a:solidFill>
                  <a:srgbClr val="002060"/>
                </a:solidFill>
              </a:rPr>
              <a:t>os (2) inspectores de área. </a:t>
            </a:r>
          </a:p>
          <a:p>
            <a:r>
              <a:rPr lang="es-MX" sz="2400" dirty="0">
                <a:solidFill>
                  <a:srgbClr val="002060"/>
                </a:solidFill>
              </a:rPr>
              <a:t>U</a:t>
            </a:r>
            <a:r>
              <a:rPr lang="es-MX" sz="2400" dirty="0" smtClean="0">
                <a:solidFill>
                  <a:srgbClr val="002060"/>
                </a:solidFill>
              </a:rPr>
              <a:t>n (1) director/a 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>
                <a:solidFill>
                  <a:schemeClr val="accent3">
                    <a:lumMod val="50000"/>
                  </a:schemeClr>
                </a:solidFill>
              </a:rPr>
              <a:t>PARA CARGO DE SECRETARIO/A: </a:t>
            </a:r>
            <a:endParaRPr lang="es-MX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s-MX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s-MX" sz="2400" dirty="0" smtClean="0">
                <a:solidFill>
                  <a:schemeClr val="accent3">
                    <a:lumMod val="50000"/>
                  </a:schemeClr>
                </a:solidFill>
              </a:rPr>
              <a:t>un (1) inspector de área · </a:t>
            </a:r>
          </a:p>
          <a:p>
            <a:r>
              <a:rPr lang="es-MX" sz="2400" dirty="0">
                <a:solidFill>
                  <a:schemeClr val="accent3">
                    <a:lumMod val="50000"/>
                  </a:schemeClr>
                </a:solidFill>
              </a:rPr>
              <a:t>U</a:t>
            </a:r>
            <a:r>
              <a:rPr lang="es-MX" sz="2400" dirty="0" smtClean="0">
                <a:solidFill>
                  <a:schemeClr val="accent3">
                    <a:lumMod val="50000"/>
                  </a:schemeClr>
                </a:solidFill>
              </a:rPr>
              <a:t>n (1) director/a de servicio que no sea el que se cubre · </a:t>
            </a:r>
          </a:p>
          <a:p>
            <a:r>
              <a:rPr lang="es-MX" sz="2400" dirty="0">
                <a:solidFill>
                  <a:schemeClr val="accent3">
                    <a:lumMod val="50000"/>
                  </a:schemeClr>
                </a:solidFill>
              </a:rPr>
              <a:t>U</a:t>
            </a:r>
            <a:r>
              <a:rPr lang="es-MX" sz="2400" dirty="0" smtClean="0">
                <a:solidFill>
                  <a:schemeClr val="accent3">
                    <a:lumMod val="50000"/>
                  </a:schemeClr>
                </a:solidFill>
              </a:rPr>
              <a:t>n (1) secretario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511" y="1690688"/>
            <a:ext cx="325847" cy="409129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2669" y="1690687"/>
            <a:ext cx="325847" cy="409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64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7326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INSTANCIAS DE EVALUACIÓN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5000" y="1498826"/>
            <a:ext cx="6244771" cy="50323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MX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SECRETARIO/A </a:t>
            </a:r>
          </a:p>
          <a:p>
            <a:pPr marL="0" indent="0">
              <a:buNone/>
            </a:pPr>
            <a:r>
              <a:rPr lang="es-MX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s-MX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</a:p>
          <a:p>
            <a:pPr marL="0" indent="0">
              <a:buNone/>
            </a:pPr>
            <a:r>
              <a:rPr lang="es-MX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DIRECTOR/A</a:t>
            </a:r>
          </a:p>
          <a:p>
            <a:pPr marL="0" indent="0">
              <a:buNone/>
            </a:pPr>
            <a:endParaRPr lang="es-MX" sz="32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s-MX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COLOQUIO</a:t>
            </a:r>
            <a:r>
              <a:rPr lang="es-MX" dirty="0" smtClean="0">
                <a:solidFill>
                  <a:srgbClr val="0070C0"/>
                </a:solidFill>
              </a:rPr>
              <a:t>:</a:t>
            </a:r>
          </a:p>
          <a:p>
            <a:pPr lvl="2"/>
            <a:r>
              <a:rPr lang="es-MX" sz="2800" dirty="0" smtClean="0">
                <a:solidFill>
                  <a:srgbClr val="0070C0"/>
                </a:solidFill>
              </a:rPr>
              <a:t>Grupal </a:t>
            </a:r>
          </a:p>
          <a:p>
            <a:pPr lvl="2"/>
            <a:r>
              <a:rPr lang="es-MX" sz="2800" dirty="0" smtClean="0">
                <a:solidFill>
                  <a:srgbClr val="0070C0"/>
                </a:solidFill>
              </a:rPr>
              <a:t>Capilla </a:t>
            </a:r>
          </a:p>
          <a:p>
            <a:pPr lvl="2"/>
            <a:r>
              <a:rPr lang="es-MX" sz="2800" dirty="0" smtClean="0">
                <a:solidFill>
                  <a:srgbClr val="0070C0"/>
                </a:solidFill>
              </a:rPr>
              <a:t>Coloquio propiamente dicho</a:t>
            </a:r>
          </a:p>
          <a:p>
            <a:pPr marL="0" indent="0">
              <a:buNone/>
            </a:pPr>
            <a:r>
              <a:rPr lang="es-MX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ENTREVISTA</a:t>
            </a:r>
            <a:r>
              <a:rPr lang="es-MX" dirty="0" smtClean="0">
                <a:solidFill>
                  <a:srgbClr val="0070C0"/>
                </a:solidFill>
              </a:rPr>
              <a:t>:</a:t>
            </a:r>
          </a:p>
          <a:p>
            <a:pPr lvl="2"/>
            <a:r>
              <a:rPr lang="es-MX" sz="2800" dirty="0" smtClean="0">
                <a:solidFill>
                  <a:srgbClr val="0070C0"/>
                </a:solidFill>
              </a:rPr>
              <a:t>individual</a:t>
            </a:r>
            <a:endParaRPr lang="en-US" sz="2800" dirty="0" smtClean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endParaRPr lang="es-MX" dirty="0" smtClean="0"/>
          </a:p>
        </p:txBody>
      </p:sp>
      <p:sp>
        <p:nvSpPr>
          <p:cNvPr id="4" name="CuadroTexto 3"/>
          <p:cNvSpPr txBox="1"/>
          <p:nvPr/>
        </p:nvSpPr>
        <p:spPr>
          <a:xfrm>
            <a:off x="7315200" y="1498826"/>
            <a:ext cx="44704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INSPECTOR</a:t>
            </a:r>
          </a:p>
          <a:p>
            <a:endParaRPr lang="es-MX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PRUEBA ESCRITA</a:t>
            </a:r>
            <a:r>
              <a:rPr lang="es-MX" sz="2400" dirty="0" smtClean="0">
                <a:solidFill>
                  <a:srgbClr val="C00000"/>
                </a:solidFill>
              </a:rPr>
              <a:t>:</a:t>
            </a:r>
          </a:p>
          <a:p>
            <a:r>
              <a:rPr lang="es-MX" sz="2400" dirty="0" smtClean="0">
                <a:solidFill>
                  <a:srgbClr val="C00000"/>
                </a:solidFill>
              </a:rPr>
              <a:t>Informe de visita a escuela o prueba escrita</a:t>
            </a:r>
          </a:p>
          <a:p>
            <a:endParaRPr lang="es-MX" sz="2400" dirty="0">
              <a:solidFill>
                <a:srgbClr val="C00000"/>
              </a:solidFill>
            </a:endParaRPr>
          </a:p>
          <a:p>
            <a:r>
              <a:rPr lang="es-MX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COLOQUIO</a:t>
            </a:r>
            <a:r>
              <a:rPr lang="es-MX" sz="2400" dirty="0">
                <a:solidFill>
                  <a:srgbClr val="C00000"/>
                </a:solidFill>
              </a:rPr>
              <a:t>:</a:t>
            </a:r>
          </a:p>
          <a:p>
            <a:pPr lvl="2"/>
            <a:r>
              <a:rPr lang="es-MX" sz="2400" dirty="0">
                <a:solidFill>
                  <a:srgbClr val="C00000"/>
                </a:solidFill>
              </a:rPr>
              <a:t>Grupal </a:t>
            </a:r>
          </a:p>
          <a:p>
            <a:pPr lvl="2"/>
            <a:r>
              <a:rPr lang="es-MX" sz="2400" dirty="0">
                <a:solidFill>
                  <a:srgbClr val="C00000"/>
                </a:solidFill>
              </a:rPr>
              <a:t>Capilla </a:t>
            </a:r>
          </a:p>
          <a:p>
            <a:pPr lvl="2"/>
            <a:r>
              <a:rPr lang="es-MX" sz="2400" dirty="0">
                <a:solidFill>
                  <a:srgbClr val="C00000"/>
                </a:solidFill>
              </a:rPr>
              <a:t>Coloquio propiamente dicho</a:t>
            </a:r>
          </a:p>
          <a:p>
            <a:r>
              <a:rPr lang="es-MX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ENTREVISTA</a:t>
            </a:r>
            <a:r>
              <a:rPr lang="es-MX" sz="2400" dirty="0">
                <a:solidFill>
                  <a:srgbClr val="C00000"/>
                </a:solidFill>
              </a:rPr>
              <a:t>:</a:t>
            </a:r>
          </a:p>
          <a:p>
            <a:pPr lvl="2"/>
            <a:r>
              <a:rPr lang="es-MX" sz="2400" dirty="0">
                <a:solidFill>
                  <a:srgbClr val="C00000"/>
                </a:solidFill>
              </a:rPr>
              <a:t>individual</a:t>
            </a:r>
            <a:endParaRPr lang="en-US" sz="2400" dirty="0">
              <a:solidFill>
                <a:srgbClr val="C00000"/>
              </a:solidFill>
            </a:endParaRPr>
          </a:p>
          <a:p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2254" y="1498826"/>
            <a:ext cx="397517" cy="499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40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Mano sosteniendo un signo de interrogació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-507942"/>
            <a:ext cx="2873148" cy="525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Mano sosteniendo un signo de interrogació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747" y="2632358"/>
            <a:ext cx="3661682" cy="525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6707" y="1927453"/>
            <a:ext cx="10515600" cy="2852737"/>
          </a:xfrm>
        </p:spPr>
        <p:txBody>
          <a:bodyPr/>
          <a:lstStyle/>
          <a:p>
            <a:pPr algn="ctr"/>
            <a:r>
              <a:rPr lang="es-MX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CUÁNTO SE APRUEBA </a:t>
            </a:r>
            <a:br>
              <a:rPr lang="es-MX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br>
              <a:rPr lang="es-MX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CUÁNTO SE MERITÚA</a:t>
            </a:r>
            <a:endParaRPr lang="en-US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295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9965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SEGUNDO PASO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s-MX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Organización del material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4962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Libretas de colores apiladas Foto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8339" y="2144572"/>
            <a:ext cx="2853033" cy="1900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Concepto de archivos de transferencia de página de destino vector gratuit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90"/>
          <a:stretch/>
        </p:blipFill>
        <p:spPr bwMode="auto">
          <a:xfrm>
            <a:off x="0" y="4929873"/>
            <a:ext cx="3255538" cy="1928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MX" sz="7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Organización</a:t>
            </a:r>
            <a:r>
              <a:rPr lang="es-MX" sz="8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material</a:t>
            </a:r>
            <a:endParaRPr lang="en-US" sz="8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>
          <a:xfrm>
            <a:off x="2405742" y="2144572"/>
            <a:ext cx="10515600" cy="4351338"/>
          </a:xfrm>
        </p:spPr>
        <p:txBody>
          <a:bodyPr>
            <a:normAutofit/>
          </a:bodyPr>
          <a:lstStyle/>
          <a:p>
            <a:r>
              <a:rPr lang="es-MX" sz="6000" dirty="0" smtClean="0"/>
              <a:t>Tener todo el material</a:t>
            </a:r>
          </a:p>
          <a:p>
            <a:r>
              <a:rPr lang="es-MX" sz="6000" dirty="0" smtClean="0">
                <a:solidFill>
                  <a:srgbClr val="FF0066"/>
                </a:solidFill>
              </a:rPr>
              <a:t>Aprender a organizarlo</a:t>
            </a:r>
          </a:p>
          <a:p>
            <a:r>
              <a:rPr lang="es-MX" sz="6000" dirty="0" smtClean="0"/>
              <a:t>Armar un orden de estudio</a:t>
            </a:r>
          </a:p>
          <a:p>
            <a:r>
              <a:rPr lang="es-MX" sz="6000" dirty="0" smtClean="0">
                <a:solidFill>
                  <a:srgbClr val="FF0066"/>
                </a:solidFill>
              </a:rPr>
              <a:t>Crear hábitos</a:t>
            </a:r>
            <a:endParaRPr lang="en-US" sz="6000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39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ítulo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237"/>
            <a:ext cx="12397648" cy="686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14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6573" y="114394"/>
            <a:ext cx="5825541" cy="5590370"/>
          </a:xfrm>
        </p:spPr>
        <p:txBody>
          <a:bodyPr/>
          <a:lstStyle/>
          <a:p>
            <a:r>
              <a:rPr lang="es-MX" sz="5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T</a:t>
            </a:r>
            <a:r>
              <a:rPr lang="es-MX" sz="54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enemos en nuestras </a:t>
            </a:r>
            <a:r>
              <a:rPr lang="es-MX" sz="5400" b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aulas virtuales </a:t>
            </a:r>
            <a:r>
              <a:rPr lang="es-MX" sz="54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la bibliografía para todos los niveles y modalidades y </a:t>
            </a:r>
            <a:br>
              <a:rPr lang="es-MX" sz="54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es-MX" sz="54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un recorrido que les permitirá organizarse</a:t>
            </a:r>
            <a:endParaRPr lang="en-US" sz="54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2050" name="Picture 2" descr="Material de oficina; ordenador portátil; taza de café y anteojos sobre fondo blanco Foto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114" y="1"/>
            <a:ext cx="5979886" cy="6980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686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TERCER PASO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s-MX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Cómo estudiar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7722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7"/>
          <p:cNvSpPr/>
          <p:nvPr/>
        </p:nvSpPr>
        <p:spPr>
          <a:xfrm>
            <a:off x="4302567" y="949600"/>
            <a:ext cx="3594400" cy="1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46" name="Google Shape;246;p37"/>
          <p:cNvSpPr txBox="1">
            <a:spLocks noGrp="1"/>
          </p:cNvSpPr>
          <p:nvPr>
            <p:ph type="title" idx="6"/>
          </p:nvPr>
        </p:nvSpPr>
        <p:spPr>
          <a:xfrm>
            <a:off x="415600" y="158129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s-MX" sz="4267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ANÁLISIS TEMARIO</a:t>
            </a:r>
            <a:endParaRPr sz="42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7" name="Google Shape;247;p37"/>
          <p:cNvSpPr/>
          <p:nvPr/>
        </p:nvSpPr>
        <p:spPr>
          <a:xfrm>
            <a:off x="4295200" y="4463200"/>
            <a:ext cx="3601600" cy="1585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48" name="Google Shape;248;p37"/>
          <p:cNvSpPr/>
          <p:nvPr/>
        </p:nvSpPr>
        <p:spPr>
          <a:xfrm>
            <a:off x="6757067" y="1939967"/>
            <a:ext cx="3601600" cy="158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49" name="Google Shape;249;p37"/>
          <p:cNvSpPr/>
          <p:nvPr/>
        </p:nvSpPr>
        <p:spPr>
          <a:xfrm>
            <a:off x="1833367" y="1939967"/>
            <a:ext cx="3601600" cy="1585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50" name="Google Shape;250;p37"/>
          <p:cNvSpPr txBox="1">
            <a:spLocks noGrp="1"/>
          </p:cNvSpPr>
          <p:nvPr>
            <p:ph type="title"/>
          </p:nvPr>
        </p:nvSpPr>
        <p:spPr>
          <a:xfrm>
            <a:off x="2024351" y="1939084"/>
            <a:ext cx="3219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dirty="0" smtClean="0">
                <a:solidFill>
                  <a:schemeClr val="bg1"/>
                </a:solidFill>
              </a:rPr>
              <a:t>EJE 1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51" name="Google Shape;251;p37"/>
          <p:cNvSpPr txBox="1">
            <a:spLocks noGrp="1"/>
          </p:cNvSpPr>
          <p:nvPr>
            <p:ph type="subTitle" idx="1"/>
          </p:nvPr>
        </p:nvSpPr>
        <p:spPr>
          <a:xfrm>
            <a:off x="2342351" y="2555433"/>
            <a:ext cx="2583600" cy="811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es-MX" b="1" dirty="0" smtClean="0">
                <a:solidFill>
                  <a:schemeClr val="bg1"/>
                </a:solidFill>
              </a:rPr>
              <a:t>ESTADO</a:t>
            </a:r>
            <a:r>
              <a:rPr lang="es-MX" b="1" dirty="0">
                <a:solidFill>
                  <a:schemeClr val="bg1"/>
                </a:solidFill>
              </a:rPr>
              <a:t>, SISTEMA Y POLÍTICAS EDUCATIVAS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252" name="Google Shape;252;p37"/>
          <p:cNvSpPr txBox="1">
            <a:spLocks noGrp="1"/>
          </p:cNvSpPr>
          <p:nvPr>
            <p:ph type="title" idx="2"/>
          </p:nvPr>
        </p:nvSpPr>
        <p:spPr>
          <a:xfrm>
            <a:off x="6948001" y="1825650"/>
            <a:ext cx="3219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dirty="0" smtClean="0">
                <a:solidFill>
                  <a:schemeClr val="bg1"/>
                </a:solidFill>
              </a:rPr>
              <a:t>EJE 2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53" name="Google Shape;253;p37"/>
          <p:cNvSpPr txBox="1">
            <a:spLocks noGrp="1"/>
          </p:cNvSpPr>
          <p:nvPr>
            <p:ph type="subTitle" idx="3"/>
          </p:nvPr>
        </p:nvSpPr>
        <p:spPr>
          <a:xfrm>
            <a:off x="6657686" y="2321600"/>
            <a:ext cx="3800229" cy="811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</a:pPr>
            <a:r>
              <a:rPr lang="es-MX" b="1" dirty="0">
                <a:solidFill>
                  <a:schemeClr val="bg1"/>
                </a:solidFill>
              </a:rPr>
              <a:t>LINEAMIENTOS POLÍTICOS, INSTITUCIONALES Y PEDAGÓGICOS DEL </a:t>
            </a:r>
            <a:r>
              <a:rPr lang="es-MX" b="1" dirty="0" smtClean="0">
                <a:solidFill>
                  <a:schemeClr val="bg1"/>
                </a:solidFill>
              </a:rPr>
              <a:t>NIVEL O MODALIDAD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254" name="Google Shape;254;p37"/>
          <p:cNvSpPr txBox="1">
            <a:spLocks noGrp="1"/>
          </p:cNvSpPr>
          <p:nvPr>
            <p:ph type="title" idx="4"/>
          </p:nvPr>
        </p:nvSpPr>
        <p:spPr>
          <a:xfrm>
            <a:off x="4486200" y="4530100"/>
            <a:ext cx="3219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dirty="0" smtClean="0">
                <a:solidFill>
                  <a:schemeClr val="bg1"/>
                </a:solidFill>
              </a:rPr>
              <a:t>EJE 3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55" name="Google Shape;255;p37"/>
          <p:cNvSpPr txBox="1">
            <a:spLocks noGrp="1"/>
          </p:cNvSpPr>
          <p:nvPr>
            <p:ph type="subTitle" idx="5"/>
          </p:nvPr>
        </p:nvSpPr>
        <p:spPr>
          <a:xfrm>
            <a:off x="4302567" y="5004233"/>
            <a:ext cx="3601600" cy="811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es-MX" b="1" dirty="0">
                <a:solidFill>
                  <a:schemeClr val="bg1"/>
                </a:solidFill>
              </a:rPr>
              <a:t>LAS PRÁCTICAS DE CONDUCCIÓN </a:t>
            </a:r>
            <a:r>
              <a:rPr lang="es-MX" b="1" dirty="0" smtClean="0">
                <a:solidFill>
                  <a:schemeClr val="bg1"/>
                </a:solidFill>
              </a:rPr>
              <a:t>DE ACUERDO AL CARGO QUE ASPIRAN</a:t>
            </a:r>
            <a:endParaRPr b="1" dirty="0">
              <a:solidFill>
                <a:schemeClr val="bg1"/>
              </a:solidFill>
            </a:endParaRPr>
          </a:p>
        </p:txBody>
      </p:sp>
      <p:cxnSp>
        <p:nvCxnSpPr>
          <p:cNvPr id="256" name="Google Shape;256;p37"/>
          <p:cNvCxnSpPr>
            <a:endCxn id="248" idx="1"/>
          </p:cNvCxnSpPr>
          <p:nvPr/>
        </p:nvCxnSpPr>
        <p:spPr>
          <a:xfrm>
            <a:off x="5435067" y="2732567"/>
            <a:ext cx="13220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7" name="Google Shape;257;p37"/>
          <p:cNvCxnSpPr/>
          <p:nvPr/>
        </p:nvCxnSpPr>
        <p:spPr>
          <a:xfrm rot="10800000">
            <a:off x="6096000" y="2727200"/>
            <a:ext cx="0" cy="17360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1218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ítulo 3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ítulo 4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ítulo 5"/>
          <p:cNvSpPr>
            <a:spLocks noGrp="1"/>
          </p:cNvSpPr>
          <p:nvPr>
            <p:ph type="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título 6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title" idx="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95451"/>
            <a:ext cx="13027100" cy="732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90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63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682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0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 descr="Kostenloses Foto zum Thema: &lt;strong&gt;agenda&lt;/strong&gt;, arbeitsplatz, ausschalten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10500" y="676501"/>
            <a:ext cx="6858001" cy="550500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566058" y="653143"/>
            <a:ext cx="506548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4800" dirty="0" smtClean="0">
                <a:solidFill>
                  <a:schemeClr val="accent5">
                    <a:lumMod val="50000"/>
                  </a:schemeClr>
                </a:solidFill>
              </a:rPr>
              <a:t>Armar </a:t>
            </a:r>
            <a:r>
              <a:rPr lang="es-MX" sz="4800" dirty="0">
                <a:solidFill>
                  <a:schemeClr val="accent5">
                    <a:lumMod val="50000"/>
                  </a:schemeClr>
                </a:solidFill>
              </a:rPr>
              <a:t>informes de lectura por </a:t>
            </a:r>
            <a:r>
              <a:rPr lang="es-MX" sz="4800" dirty="0" smtClean="0">
                <a:solidFill>
                  <a:schemeClr val="accent5">
                    <a:lumMod val="50000"/>
                  </a:schemeClr>
                </a:solidFill>
              </a:rPr>
              <a:t>temas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4800" dirty="0" smtClean="0"/>
              <a:t>Preparar </a:t>
            </a:r>
            <a:r>
              <a:rPr lang="es-MX" sz="4800" dirty="0"/>
              <a:t>citas de autor para cada </a:t>
            </a:r>
            <a:r>
              <a:rPr lang="es-MX" sz="4800" dirty="0" smtClean="0"/>
              <a:t>tema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4800" dirty="0" smtClean="0">
                <a:solidFill>
                  <a:schemeClr val="accent1">
                    <a:lumMod val="75000"/>
                  </a:schemeClr>
                </a:solidFill>
              </a:rPr>
              <a:t>Tener </a:t>
            </a:r>
            <a:r>
              <a:rPr lang="es-MX" sz="4800" dirty="0">
                <a:solidFill>
                  <a:schemeClr val="accent1">
                    <a:lumMod val="75000"/>
                  </a:schemeClr>
                </a:solidFill>
              </a:rPr>
              <a:t>un glosario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2397305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05003" y="1856096"/>
            <a:ext cx="4189827" cy="3183139"/>
          </a:xfrm>
        </p:spPr>
        <p:txBody>
          <a:bodyPr/>
          <a:lstStyle/>
          <a:p>
            <a:r>
              <a:rPr lang="es-MX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incrementar tu vocabulario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244" y="0"/>
            <a:ext cx="6673755" cy="6673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1780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/>
          <p:cNvSpPr>
            <a:spLocks noGrp="1"/>
          </p:cNvSpPr>
          <p:nvPr>
            <p:ph type="title"/>
          </p:nvPr>
        </p:nvSpPr>
        <p:spPr>
          <a:xfrm>
            <a:off x="464023" y="1293124"/>
            <a:ext cx="6523629" cy="4271749"/>
          </a:xfrm>
        </p:spPr>
        <p:txBody>
          <a:bodyPr>
            <a:normAutofit/>
          </a:bodyPr>
          <a:lstStyle/>
          <a:p>
            <a:pPr algn="ctr"/>
            <a:r>
              <a:rPr lang="es-ES" sz="4900" dirty="0" smtClean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/>
            </a:r>
            <a:br>
              <a:rPr lang="es-ES" sz="4900" dirty="0" smtClean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 EBOOK 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/>
            </a:r>
            <a:br>
              <a:rPr lang="es-ES" dirty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Citas de autores imprescindibles para tu Prueba de Selección</a:t>
            </a:r>
            <a:endParaRPr lang="es-ES" sz="3100" dirty="0">
              <a:solidFill>
                <a:schemeClr val="accent1">
                  <a:lumMod val="50000"/>
                </a:schemeClr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410" y="0"/>
            <a:ext cx="4949590" cy="6871449"/>
          </a:xfrm>
        </p:spPr>
      </p:pic>
    </p:spTree>
    <p:extLst>
      <p:ext uri="{BB962C8B-B14F-4D97-AF65-F5344CB8AC3E}">
        <p14:creationId xmlns:p14="http://schemas.microsoft.com/office/powerpoint/2010/main" val="62305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olección de cajas de regalo Foto gra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179" y="0"/>
            <a:ext cx="8352430" cy="698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3"/>
          <p:cNvSpPr>
            <a:spLocks noGrp="1"/>
          </p:cNvSpPr>
          <p:nvPr>
            <p:ph type="title"/>
          </p:nvPr>
        </p:nvSpPr>
        <p:spPr>
          <a:xfrm>
            <a:off x="329029" y="3299587"/>
            <a:ext cx="3773627" cy="726861"/>
          </a:xfrm>
        </p:spPr>
        <p:txBody>
          <a:bodyPr>
            <a:noAutofit/>
          </a:bodyPr>
          <a:lstStyle/>
          <a:p>
            <a:pPr algn="ctr"/>
            <a:r>
              <a:rPr lang="es-ES" sz="6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Quedate</a:t>
            </a:r>
            <a:r>
              <a:rPr lang="es-ES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 hasta el final te </a:t>
            </a:r>
            <a:r>
              <a:rPr lang="es-ES" sz="6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podés</a:t>
            </a:r>
            <a:r>
              <a:rPr lang="es-ES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 ganar un </a:t>
            </a:r>
            <a:r>
              <a:rPr lang="es-ES" sz="6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ebook</a:t>
            </a:r>
            <a:r>
              <a:rPr lang="es-ES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am" panose="02000000000000000000" pitchFamily="2" charset="0"/>
                <a:cs typeface="Kalam" panose="02000000000000000000" pitchFamily="2" charset="0"/>
              </a:rPr>
              <a:t> a elección </a:t>
            </a:r>
            <a:endParaRPr lang="es-ES" sz="6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59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12" y="750626"/>
            <a:ext cx="11278016" cy="553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2281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CUARTO PASO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s-MX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PRIMER INSTANCIA INSPECTORES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9138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815183" cy="1325563"/>
          </a:xfrm>
        </p:spPr>
        <p:txBody>
          <a:bodyPr>
            <a:noAutofit/>
          </a:bodyPr>
          <a:lstStyle/>
          <a:p>
            <a:r>
              <a:rPr lang="es-MX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Instancia escrita: distintos formatos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MX" sz="3200" dirty="0" smtClean="0">
                <a:solidFill>
                  <a:srgbClr val="002060"/>
                </a:solidFill>
              </a:rPr>
              <a:t>INFORME VISITA A ESCUELA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MX" dirty="0" smtClean="0"/>
              <a:t>Presencial</a:t>
            </a:r>
          </a:p>
          <a:p>
            <a:r>
              <a:rPr lang="es-MX" dirty="0" smtClean="0"/>
              <a:t>Individual </a:t>
            </a:r>
          </a:p>
          <a:p>
            <a:r>
              <a:rPr lang="es-MX" dirty="0" smtClean="0"/>
              <a:t>Observación de insumos de la institución</a:t>
            </a:r>
          </a:p>
          <a:p>
            <a:r>
              <a:rPr lang="es-MX" dirty="0" smtClean="0"/>
              <a:t>Escrito en el recinto elegido</a:t>
            </a:r>
          </a:p>
          <a:p>
            <a:pPr marL="0" indent="0">
              <a:buNone/>
            </a:pPr>
            <a:r>
              <a:rPr lang="es-MX" dirty="0"/>
              <a:t> </a:t>
            </a:r>
            <a:r>
              <a:rPr lang="es-MX" dirty="0" smtClean="0"/>
              <a:t>  para tal fin</a:t>
            </a:r>
            <a:endParaRPr lang="en-US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3"/>
          </p:nvPr>
        </p:nvSpPr>
        <p:spPr>
          <a:xfrm>
            <a:off x="6471782" y="1681163"/>
            <a:ext cx="5183188" cy="823912"/>
          </a:xfrm>
        </p:spPr>
        <p:txBody>
          <a:bodyPr>
            <a:normAutofit/>
          </a:bodyPr>
          <a:lstStyle/>
          <a:p>
            <a:r>
              <a:rPr lang="es-MX" sz="3200" dirty="0" smtClean="0">
                <a:solidFill>
                  <a:srgbClr val="7030A0"/>
                </a:solidFill>
              </a:rPr>
              <a:t>PRUEBA ESCRITA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4"/>
          </p:nvPr>
        </p:nvSpPr>
        <p:spPr>
          <a:xfrm>
            <a:off x="6471782" y="2505075"/>
            <a:ext cx="5183188" cy="3684588"/>
          </a:xfrm>
        </p:spPr>
        <p:txBody>
          <a:bodyPr/>
          <a:lstStyle/>
          <a:p>
            <a:r>
              <a:rPr lang="es-MX" dirty="0" smtClean="0"/>
              <a:t>Virtual </a:t>
            </a:r>
          </a:p>
          <a:p>
            <a:r>
              <a:rPr lang="es-MX" dirty="0" smtClean="0"/>
              <a:t>Individual </a:t>
            </a:r>
          </a:p>
          <a:p>
            <a:r>
              <a:rPr lang="es-MX" dirty="0" smtClean="0"/>
              <a:t>Escrito desde el hogar</a:t>
            </a:r>
            <a:r>
              <a:rPr lang="es-MX" dirty="0"/>
              <a:t> </a:t>
            </a:r>
            <a:r>
              <a:rPr lang="es-MX" dirty="0" smtClean="0"/>
              <a:t>y escaneado</a:t>
            </a:r>
            <a:endParaRPr lang="en-US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575" y="1857108"/>
            <a:ext cx="249803" cy="498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9793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Maestro de escuela o estudiante dibujando un horario de clas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86659">
            <a:off x="8147715" y="2831271"/>
            <a:ext cx="3833715" cy="3833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628650" y="1608138"/>
            <a:ext cx="8907236" cy="2852737"/>
          </a:xfrm>
        </p:spPr>
        <p:txBody>
          <a:bodyPr>
            <a:noAutofit/>
          </a:bodyPr>
          <a:lstStyle/>
          <a:p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Revisar la grilla de evaluación que utiliza la </a:t>
            </a:r>
            <a:r>
              <a:rPr lang="es-MX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omisión Evaluadora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56943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QUINTO PASO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s-MX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CÓMO PREPARAR EL COLOQUIO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6386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696036" y="392420"/>
            <a:ext cx="11232107" cy="1325563"/>
          </a:xfrm>
        </p:spPr>
        <p:txBody>
          <a:bodyPr>
            <a:noAutofit/>
          </a:bodyPr>
          <a:lstStyle/>
          <a:p>
            <a:pPr algn="ctr"/>
            <a:r>
              <a:rPr lang="es-MX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Durante la capilla armar un esquema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66244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MX" sz="3600" dirty="0" smtClean="0"/>
              <a:t>¿Cuál </a:t>
            </a:r>
            <a:r>
              <a:rPr lang="es-MX" sz="3600" dirty="0"/>
              <a:t>es el problema a resolver?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3600" dirty="0" smtClean="0">
                <a:solidFill>
                  <a:srgbClr val="0070C0"/>
                </a:solidFill>
              </a:rPr>
              <a:t>¿</a:t>
            </a:r>
            <a:r>
              <a:rPr lang="es-MX" sz="3600" dirty="0">
                <a:solidFill>
                  <a:srgbClr val="0070C0"/>
                </a:solidFill>
              </a:rPr>
              <a:t>Sobre qué autor/es se podría fundamentar la resolución?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3600" dirty="0" smtClean="0"/>
              <a:t>¿Sobre </a:t>
            </a:r>
            <a:r>
              <a:rPr lang="es-MX" sz="3600" dirty="0"/>
              <a:t>qué normativa: </a:t>
            </a:r>
            <a:r>
              <a:rPr lang="es-MX" sz="3600" dirty="0" smtClean="0"/>
              <a:t>cuál</a:t>
            </a:r>
            <a:r>
              <a:rPr lang="es-MX" sz="3600" dirty="0"/>
              <a:t> </a:t>
            </a:r>
            <a:r>
              <a:rPr lang="es-MX" sz="3600" dirty="0" smtClean="0"/>
              <a:t>es la más apropiada para ese caso</a:t>
            </a:r>
            <a:endParaRPr lang="es-MX" sz="3600" dirty="0"/>
          </a:p>
          <a:p>
            <a:pPr marL="514350" indent="-514350">
              <a:buFont typeface="+mj-lt"/>
              <a:buAutoNum type="arabicPeriod"/>
            </a:pPr>
            <a:r>
              <a:rPr lang="es-MX" sz="3600" dirty="0" smtClean="0">
                <a:solidFill>
                  <a:srgbClr val="0070C0"/>
                </a:solidFill>
              </a:rPr>
              <a:t>Acciones </a:t>
            </a:r>
            <a:r>
              <a:rPr lang="es-MX" sz="3600" dirty="0">
                <a:solidFill>
                  <a:srgbClr val="0070C0"/>
                </a:solidFill>
              </a:rPr>
              <a:t>concretas enmarcadas en el PES: cómo, con quiénes, con qué.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3600" dirty="0" smtClean="0"/>
              <a:t>Acciones </a:t>
            </a:r>
            <a:r>
              <a:rPr lang="es-MX" sz="3600" dirty="0"/>
              <a:t>de monitoreo y evaluación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012709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COLOQUIO</a:t>
            </a:r>
            <a:endParaRPr lang="en-US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MX" sz="3600" dirty="0"/>
              <a:t>Tres profesionales que debaten un problema desde el rol al que aspiran</a:t>
            </a:r>
          </a:p>
          <a:p>
            <a:r>
              <a:rPr lang="es-MX" sz="3600" dirty="0">
                <a:solidFill>
                  <a:srgbClr val="0070C0"/>
                </a:solidFill>
              </a:rPr>
              <a:t>Los aspirantes deben participar de manera equilibrada y cordial.</a:t>
            </a:r>
          </a:p>
          <a:p>
            <a:r>
              <a:rPr lang="es-MX" sz="3600" dirty="0"/>
              <a:t>Deben utilizar un vocabulario pertinente.</a:t>
            </a:r>
          </a:p>
          <a:p>
            <a:r>
              <a:rPr lang="es-MX" sz="3600" dirty="0">
                <a:solidFill>
                  <a:srgbClr val="0070C0"/>
                </a:solidFill>
              </a:rPr>
              <a:t>La problemática se debe resolver con una introducción, acciones enmarcadas en el PES y una conclusión. </a:t>
            </a:r>
          </a:p>
        </p:txBody>
      </p:sp>
    </p:spTree>
    <p:extLst>
      <p:ext uri="{BB962C8B-B14F-4D97-AF65-F5344CB8AC3E}">
        <p14:creationId xmlns:p14="http://schemas.microsoft.com/office/powerpoint/2010/main" val="7057937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&lt;strong&gt;Dibujo&lt;/strong&gt; Educativo: Plan de Comunicación Externa de un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337" y="2332281"/>
            <a:ext cx="4976105" cy="2840904"/>
          </a:xfrm>
          <a:prstGeom prst="rect">
            <a:avLst/>
          </a:prstGeom>
        </p:spPr>
      </p:pic>
      <p:sp>
        <p:nvSpPr>
          <p:cNvPr id="262" name="Google Shape;262;p38"/>
          <p:cNvSpPr/>
          <p:nvPr/>
        </p:nvSpPr>
        <p:spPr>
          <a:xfrm>
            <a:off x="4483333" y="949600"/>
            <a:ext cx="3229600" cy="14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63" name="Google Shape;263;p38"/>
          <p:cNvSpPr txBox="1">
            <a:spLocks noGrp="1"/>
          </p:cNvSpPr>
          <p:nvPr>
            <p:ph type="title" idx="2"/>
          </p:nvPr>
        </p:nvSpPr>
        <p:spPr>
          <a:xfrm>
            <a:off x="417733" y="326000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sz="3733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DIMENSIONES</a:t>
            </a:r>
            <a:endParaRPr sz="3733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4" name="Google Shape;264;p38"/>
          <p:cNvSpPr txBox="1">
            <a:spLocks noGrp="1"/>
          </p:cNvSpPr>
          <p:nvPr>
            <p:ph type="title"/>
          </p:nvPr>
        </p:nvSpPr>
        <p:spPr>
          <a:xfrm>
            <a:off x="504442" y="1375790"/>
            <a:ext cx="3135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b="1" dirty="0" smtClean="0"/>
              <a:t>POLITICA</a:t>
            </a:r>
            <a:endParaRPr b="1" dirty="0"/>
          </a:p>
        </p:txBody>
      </p:sp>
      <p:sp>
        <p:nvSpPr>
          <p:cNvPr id="266" name="Google Shape;266;p38"/>
          <p:cNvSpPr txBox="1">
            <a:spLocks noGrp="1"/>
          </p:cNvSpPr>
          <p:nvPr>
            <p:ph type="title" idx="3"/>
          </p:nvPr>
        </p:nvSpPr>
        <p:spPr>
          <a:xfrm>
            <a:off x="1236896" y="5307533"/>
            <a:ext cx="3135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b="1" dirty="0" smtClean="0"/>
              <a:t>COMUNICACIONAL</a:t>
            </a:r>
            <a:endParaRPr b="1" dirty="0"/>
          </a:p>
        </p:txBody>
      </p:sp>
      <p:sp>
        <p:nvSpPr>
          <p:cNvPr id="268" name="Google Shape;268;p38"/>
          <p:cNvSpPr txBox="1">
            <a:spLocks noGrp="1"/>
          </p:cNvSpPr>
          <p:nvPr>
            <p:ph type="title" idx="5"/>
          </p:nvPr>
        </p:nvSpPr>
        <p:spPr>
          <a:xfrm>
            <a:off x="7712933" y="1445806"/>
            <a:ext cx="3135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b="1" dirty="0" smtClean="0"/>
              <a:t>PEDAGÓGICA</a:t>
            </a:r>
            <a:endParaRPr b="1" dirty="0"/>
          </a:p>
        </p:txBody>
      </p:sp>
      <p:sp>
        <p:nvSpPr>
          <p:cNvPr id="270" name="Google Shape;270;p38"/>
          <p:cNvSpPr txBox="1">
            <a:spLocks noGrp="1"/>
          </p:cNvSpPr>
          <p:nvPr>
            <p:ph type="title" idx="7"/>
          </p:nvPr>
        </p:nvSpPr>
        <p:spPr>
          <a:xfrm>
            <a:off x="7856481" y="5520476"/>
            <a:ext cx="3135600" cy="60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b="1" dirty="0" smtClean="0"/>
              <a:t>ADMINISTRATIVA ORGANIZACIONAL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131069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iversos útiles escolares sobre fondo blanco. Foto Premiu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8" t="2024" r="-12143" b="-2024"/>
          <a:stretch/>
        </p:blipFill>
        <p:spPr bwMode="auto">
          <a:xfrm rot="16200000">
            <a:off x="2894908" y="-6443108"/>
            <a:ext cx="6684306" cy="124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SEXTO PASO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s-MX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LA ENTREVISTA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3310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¡Si aprobaste la primera instancia, podrás acceder a la entrevista!</a:t>
            </a:r>
            <a:endParaRPr lang="en-US" sz="6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9715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51848" y="747452"/>
            <a:ext cx="10515600" cy="56533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s-MX" dirty="0" smtClean="0"/>
          </a:p>
          <a:p>
            <a:r>
              <a:rPr lang="es-MX" sz="4300" dirty="0" smtClean="0"/>
              <a:t>Es </a:t>
            </a:r>
            <a:r>
              <a:rPr lang="es-MX" sz="4300" dirty="0"/>
              <a:t>individual. </a:t>
            </a:r>
            <a:endParaRPr lang="es-MX" sz="4300" dirty="0" smtClean="0"/>
          </a:p>
          <a:p>
            <a:r>
              <a:rPr lang="es-MX" sz="4300" dirty="0" smtClean="0">
                <a:solidFill>
                  <a:srgbClr val="0070C0"/>
                </a:solidFill>
              </a:rPr>
              <a:t>Por </a:t>
            </a:r>
            <a:r>
              <a:rPr lang="es-MX" sz="4300" dirty="0">
                <a:solidFill>
                  <a:srgbClr val="0070C0"/>
                </a:solidFill>
              </a:rPr>
              <a:t>lo general, se trabaja sobre los aspectos que </a:t>
            </a:r>
            <a:r>
              <a:rPr lang="es-MX" sz="4300" dirty="0" smtClean="0">
                <a:solidFill>
                  <a:srgbClr val="0070C0"/>
                </a:solidFill>
              </a:rPr>
              <a:t>faltaron </a:t>
            </a:r>
            <a:r>
              <a:rPr lang="es-MX" sz="4300" dirty="0">
                <a:solidFill>
                  <a:srgbClr val="0070C0"/>
                </a:solidFill>
              </a:rPr>
              <a:t>en el coloquio, y se pide al participante que </a:t>
            </a:r>
            <a:r>
              <a:rPr lang="es-MX" sz="4300" dirty="0" smtClean="0">
                <a:solidFill>
                  <a:srgbClr val="0070C0"/>
                </a:solidFill>
              </a:rPr>
              <a:t>amplíe.</a:t>
            </a:r>
          </a:p>
          <a:p>
            <a:r>
              <a:rPr lang="es-MX" sz="4300" dirty="0" smtClean="0"/>
              <a:t>En </a:t>
            </a:r>
            <a:r>
              <a:rPr lang="es-MX" sz="4300" dirty="0"/>
              <a:t>algunos casos se preguntan sobre temas que pertenecen al temario. </a:t>
            </a:r>
            <a:endParaRPr lang="es-MX" sz="4300" dirty="0" smtClean="0"/>
          </a:p>
          <a:p>
            <a:r>
              <a:rPr lang="es-MX" sz="4300" dirty="0" smtClean="0">
                <a:solidFill>
                  <a:srgbClr val="0070C0"/>
                </a:solidFill>
              </a:rPr>
              <a:t>Se </a:t>
            </a:r>
            <a:r>
              <a:rPr lang="es-MX" sz="4300" dirty="0">
                <a:solidFill>
                  <a:srgbClr val="0070C0"/>
                </a:solidFill>
              </a:rPr>
              <a:t>evalúa sobre todo el posicionamiento en el rol.</a:t>
            </a:r>
            <a:endParaRPr lang="en-US" sz="43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7816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341194" y="968991"/>
            <a:ext cx="3985147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¡Por única vez!</a:t>
            </a:r>
          </a:p>
          <a:p>
            <a:pPr algn="ctr"/>
            <a:r>
              <a:rPr lang="es-MX" sz="3600" dirty="0" smtClean="0">
                <a:solidFill>
                  <a:srgbClr val="002060"/>
                </a:solidFill>
              </a:rPr>
              <a:t>Todos los </a:t>
            </a:r>
          </a:p>
          <a:p>
            <a:pPr algn="ctr"/>
            <a:r>
              <a:rPr lang="es-MX" sz="3600" dirty="0" smtClean="0">
                <a:solidFill>
                  <a:srgbClr val="002060"/>
                </a:solidFill>
              </a:rPr>
              <a:t>lunes de febrero </a:t>
            </a:r>
          </a:p>
          <a:p>
            <a:pPr algn="ctr"/>
            <a:r>
              <a:rPr lang="es-MX" sz="3600" dirty="0" smtClean="0">
                <a:solidFill>
                  <a:srgbClr val="002060"/>
                </a:solidFill>
              </a:rPr>
              <a:t>7, 14, 21 y 28</a:t>
            </a:r>
          </a:p>
          <a:p>
            <a:pPr algn="ctr"/>
            <a:endParaRPr lang="es-MX" sz="3600" dirty="0" smtClean="0">
              <a:solidFill>
                <a:srgbClr val="0070C0"/>
              </a:solidFill>
            </a:endParaRPr>
          </a:p>
          <a:p>
            <a:pPr algn="ctr"/>
            <a:r>
              <a:rPr lang="es-MX" sz="4000" b="1" dirty="0" smtClean="0">
                <a:solidFill>
                  <a:srgbClr val="0070C0"/>
                </a:solidFill>
              </a:rPr>
              <a:t>Práctica intensiva de coloquio </a:t>
            </a:r>
          </a:p>
          <a:p>
            <a:pPr algn="ctr"/>
            <a:r>
              <a:rPr lang="es-MX" sz="4000" b="1" dirty="0" smtClean="0">
                <a:solidFill>
                  <a:srgbClr val="0070C0"/>
                </a:solidFill>
              </a:rPr>
              <a:t>Y</a:t>
            </a:r>
          </a:p>
          <a:p>
            <a:pPr algn="ctr"/>
            <a:r>
              <a:rPr lang="es-MX" sz="4000" b="1" dirty="0" smtClean="0">
                <a:solidFill>
                  <a:srgbClr val="0070C0"/>
                </a:solidFill>
              </a:rPr>
              <a:t> entrevista</a:t>
            </a:r>
            <a:endParaRPr lang="en-US" sz="4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530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3152086" y="3019801"/>
            <a:ext cx="1952814" cy="18970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ángulo 13"/>
          <p:cNvSpPr/>
          <p:nvPr/>
        </p:nvSpPr>
        <p:spPr>
          <a:xfrm>
            <a:off x="9618093" y="3065291"/>
            <a:ext cx="1952814" cy="18970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https://www.mbconsultoraeducativa.com/wp-content/uploads/2021/06/libro-pruebas-de-seleccion-1-300x3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32" y="3019801"/>
            <a:ext cx="1754140" cy="1897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267" y="3065291"/>
            <a:ext cx="1718755" cy="189703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173707" y="668741"/>
            <a:ext cx="96599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LA INSCRIPCIÓN AL CURSO INTENSIVO</a:t>
            </a:r>
          </a:p>
          <a:p>
            <a:pPr algn="ctr"/>
            <a:r>
              <a:rPr lang="es-MX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TE LLEVAS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Más 7"/>
          <p:cNvSpPr/>
          <p:nvPr/>
        </p:nvSpPr>
        <p:spPr>
          <a:xfrm>
            <a:off x="2281313" y="3465093"/>
            <a:ext cx="600502" cy="818865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ás 8"/>
          <p:cNvSpPr/>
          <p:nvPr/>
        </p:nvSpPr>
        <p:spPr>
          <a:xfrm>
            <a:off x="5229940" y="3465093"/>
            <a:ext cx="600502" cy="818865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adroTexto 9"/>
          <p:cNvSpPr txBox="1"/>
          <p:nvPr/>
        </p:nvSpPr>
        <p:spPr>
          <a:xfrm>
            <a:off x="3199827" y="3274362"/>
            <a:ext cx="17922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solidFill>
                  <a:schemeClr val="bg1"/>
                </a:solidFill>
              </a:rPr>
              <a:t>DIEZ </a:t>
            </a:r>
          </a:p>
          <a:p>
            <a:pPr algn="ctr"/>
            <a:r>
              <a:rPr lang="es-MX" b="1" dirty="0" smtClean="0">
                <a:solidFill>
                  <a:schemeClr val="bg1"/>
                </a:solidFill>
              </a:rPr>
              <a:t>PROBLEMÁTICAS PARA PRACTICAR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Más 10"/>
          <p:cNvSpPr/>
          <p:nvPr/>
        </p:nvSpPr>
        <p:spPr>
          <a:xfrm>
            <a:off x="8702906" y="3465093"/>
            <a:ext cx="600502" cy="818865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uadroTexto 11"/>
          <p:cNvSpPr txBox="1"/>
          <p:nvPr/>
        </p:nvSpPr>
        <p:spPr>
          <a:xfrm>
            <a:off x="9886303" y="3271247"/>
            <a:ext cx="15467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solidFill>
                  <a:schemeClr val="bg1"/>
                </a:solidFill>
              </a:rPr>
              <a:t>ACCESO A CASI </a:t>
            </a:r>
          </a:p>
          <a:p>
            <a:pPr algn="ctr"/>
            <a:r>
              <a:rPr lang="es-MX" b="1" dirty="0" smtClean="0">
                <a:solidFill>
                  <a:schemeClr val="bg1"/>
                </a:solidFill>
              </a:rPr>
              <a:t>TODA LA </a:t>
            </a:r>
          </a:p>
          <a:p>
            <a:pPr algn="ctr"/>
            <a:r>
              <a:rPr lang="es-MX" b="1" dirty="0" smtClean="0">
                <a:solidFill>
                  <a:schemeClr val="bg1"/>
                </a:solidFill>
              </a:rPr>
              <a:t>BIBLIOGRAFÍA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1494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59808" y="423081"/>
            <a:ext cx="10126639" cy="5955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MX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4000" b="1" dirty="0" smtClean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 DEL CURSO </a:t>
            </a:r>
            <a:r>
              <a:rPr lang="es-MX" sz="4000" b="1" strike="sngStrike" dirty="0" smtClean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$15000</a:t>
            </a:r>
            <a:endParaRPr lang="es-MX" sz="4000" b="1" strike="sngStrike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MX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te inscribís </a:t>
            </a:r>
            <a:r>
              <a:rPr lang="es-MX" sz="3200" b="1" u="sng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antes </a:t>
            </a:r>
            <a:r>
              <a:rPr lang="es-MX" sz="3200" b="1" u="sng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15 de enero inclusive</a:t>
            </a:r>
            <a:r>
              <a:rPr lang="es-MX" sz="3200" u="sng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MX" sz="3200" u="sng" dirty="0" smtClean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2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PRECIO </a:t>
            </a:r>
            <a:r>
              <a:rPr lang="es-MX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PROMOCIONAL</a:t>
            </a:r>
            <a:r>
              <a:rPr lang="es-MX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MX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$13.500</a:t>
            </a:r>
            <a:r>
              <a:rPr lang="es-MX" sz="32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MX" sz="3200" dirty="0" smtClean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2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 </a:t>
            </a:r>
            <a:r>
              <a:rPr lang="es-MX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cuotas sin interés</a:t>
            </a:r>
            <a:r>
              <a:rPr lang="es-MX" sz="32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MX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$2.250.</a:t>
            </a:r>
            <a:endParaRPr lang="en-US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</a:t>
            </a:r>
            <a:r>
              <a:rPr lang="es-MX" sz="32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Sos</a:t>
            </a:r>
            <a:r>
              <a:rPr lang="es-MX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alumno/a </a:t>
            </a:r>
            <a:r>
              <a:rPr lang="es-MX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MX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MB?</a:t>
            </a:r>
            <a:r>
              <a:rPr lang="es-MX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2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tenés</a:t>
            </a:r>
            <a:r>
              <a:rPr lang="es-MX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descuento de 10% </a:t>
            </a:r>
            <a:endParaRPr lang="es-MX" sz="3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$</a:t>
            </a:r>
            <a:r>
              <a:rPr lang="es-MX" sz="32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12.150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2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6 cuotas sin interés de $2.025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7450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6" name="Google Shape;1246;p56"/>
          <p:cNvPicPr preferRelativeResize="0"/>
          <p:nvPr/>
        </p:nvPicPr>
        <p:blipFill rotWithShape="1">
          <a:blip r:embed="rId3">
            <a:alphaModFix/>
          </a:blip>
          <a:srcRect l="38117" r="11489"/>
          <a:stretch/>
        </p:blipFill>
        <p:spPr>
          <a:xfrm>
            <a:off x="7008000" y="0"/>
            <a:ext cx="5184000" cy="6858000"/>
          </a:xfrm>
          <a:prstGeom prst="round2DiagRect">
            <a:avLst>
              <a:gd name="adj1" fmla="val 26827"/>
              <a:gd name="adj2" fmla="val 0"/>
            </a:avLst>
          </a:prstGeom>
          <a:noFill/>
          <a:ln>
            <a:noFill/>
          </a:ln>
        </p:spPr>
      </p:pic>
      <p:sp>
        <p:nvSpPr>
          <p:cNvPr id="1247" name="Google Shape;1247;p56"/>
          <p:cNvSpPr txBox="1">
            <a:spLocks noGrp="1"/>
          </p:cNvSpPr>
          <p:nvPr>
            <p:ph type="title"/>
          </p:nvPr>
        </p:nvSpPr>
        <p:spPr>
          <a:xfrm>
            <a:off x="505899" y="2083827"/>
            <a:ext cx="5703760" cy="10852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r>
              <a:rPr lang="es-MX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¿Qué es una problemática?</a:t>
            </a:r>
            <a:endParaRPr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8" name="Google Shape;1248;p56"/>
          <p:cNvSpPr/>
          <p:nvPr/>
        </p:nvSpPr>
        <p:spPr>
          <a:xfrm>
            <a:off x="4936782" y="3728021"/>
            <a:ext cx="1163695" cy="179600"/>
          </a:xfrm>
          <a:custGeom>
            <a:avLst/>
            <a:gdLst/>
            <a:ahLst/>
            <a:cxnLst/>
            <a:rect l="l" t="t" r="r" b="b"/>
            <a:pathLst>
              <a:path w="36818" h="5388" extrusionOk="0">
                <a:moveTo>
                  <a:pt x="0" y="1"/>
                </a:moveTo>
                <a:lnTo>
                  <a:pt x="0" y="1804"/>
                </a:lnTo>
                <a:cubicBezTo>
                  <a:pt x="1073" y="1804"/>
                  <a:pt x="1598" y="2329"/>
                  <a:pt x="2397" y="3265"/>
                </a:cubicBezTo>
                <a:cubicBezTo>
                  <a:pt x="3196" y="4201"/>
                  <a:pt x="4200" y="5388"/>
                  <a:pt x="6140" y="5388"/>
                </a:cubicBezTo>
                <a:cubicBezTo>
                  <a:pt x="8080" y="5388"/>
                  <a:pt x="9085" y="4201"/>
                  <a:pt x="9883" y="3265"/>
                </a:cubicBezTo>
                <a:cubicBezTo>
                  <a:pt x="10705" y="2329"/>
                  <a:pt x="11207" y="1804"/>
                  <a:pt x="12280" y="1804"/>
                </a:cubicBezTo>
                <a:cubicBezTo>
                  <a:pt x="13353" y="1804"/>
                  <a:pt x="13855" y="2329"/>
                  <a:pt x="14654" y="3265"/>
                </a:cubicBezTo>
                <a:cubicBezTo>
                  <a:pt x="15453" y="4201"/>
                  <a:pt x="16457" y="5388"/>
                  <a:pt x="18397" y="5388"/>
                </a:cubicBezTo>
                <a:cubicBezTo>
                  <a:pt x="20360" y="5388"/>
                  <a:pt x="21342" y="4201"/>
                  <a:pt x="22163" y="3265"/>
                </a:cubicBezTo>
                <a:cubicBezTo>
                  <a:pt x="22962" y="2329"/>
                  <a:pt x="23465" y="1804"/>
                  <a:pt x="24537" y="1804"/>
                </a:cubicBezTo>
                <a:cubicBezTo>
                  <a:pt x="25610" y="1804"/>
                  <a:pt x="26112" y="2329"/>
                  <a:pt x="26934" y="3265"/>
                </a:cubicBezTo>
                <a:cubicBezTo>
                  <a:pt x="27733" y="4201"/>
                  <a:pt x="28737" y="5388"/>
                  <a:pt x="30677" y="5388"/>
                </a:cubicBezTo>
                <a:cubicBezTo>
                  <a:pt x="32617" y="5388"/>
                  <a:pt x="33622" y="4201"/>
                  <a:pt x="34421" y="3265"/>
                </a:cubicBezTo>
                <a:cubicBezTo>
                  <a:pt x="35220" y="2329"/>
                  <a:pt x="35745" y="1804"/>
                  <a:pt x="36817" y="1804"/>
                </a:cubicBezTo>
                <a:lnTo>
                  <a:pt x="36817" y="1"/>
                </a:lnTo>
                <a:cubicBezTo>
                  <a:pt x="34854" y="1"/>
                  <a:pt x="33873" y="1165"/>
                  <a:pt x="33051" y="2101"/>
                </a:cubicBezTo>
                <a:cubicBezTo>
                  <a:pt x="32252" y="3060"/>
                  <a:pt x="31750" y="3585"/>
                  <a:pt x="30677" y="3585"/>
                </a:cubicBezTo>
                <a:cubicBezTo>
                  <a:pt x="29605" y="3585"/>
                  <a:pt x="29102" y="3060"/>
                  <a:pt x="28281" y="2101"/>
                </a:cubicBezTo>
                <a:cubicBezTo>
                  <a:pt x="27482" y="1165"/>
                  <a:pt x="26477" y="1"/>
                  <a:pt x="24537" y="1"/>
                </a:cubicBezTo>
                <a:cubicBezTo>
                  <a:pt x="22597" y="1"/>
                  <a:pt x="21593" y="1165"/>
                  <a:pt x="20794" y="2101"/>
                </a:cubicBezTo>
                <a:cubicBezTo>
                  <a:pt x="19995" y="3060"/>
                  <a:pt x="19470" y="3585"/>
                  <a:pt x="18397" y="3585"/>
                </a:cubicBezTo>
                <a:cubicBezTo>
                  <a:pt x="17347" y="3585"/>
                  <a:pt x="16822" y="3060"/>
                  <a:pt x="16023" y="2101"/>
                </a:cubicBezTo>
                <a:cubicBezTo>
                  <a:pt x="15225" y="1165"/>
                  <a:pt x="14220" y="1"/>
                  <a:pt x="12280" y="1"/>
                </a:cubicBezTo>
                <a:cubicBezTo>
                  <a:pt x="10317" y="1"/>
                  <a:pt x="9336" y="1165"/>
                  <a:pt x="8537" y="2101"/>
                </a:cubicBezTo>
                <a:cubicBezTo>
                  <a:pt x="7715" y="3060"/>
                  <a:pt x="7213" y="3585"/>
                  <a:pt x="6140" y="3585"/>
                </a:cubicBezTo>
                <a:cubicBezTo>
                  <a:pt x="5067" y="3585"/>
                  <a:pt x="4565" y="3060"/>
                  <a:pt x="3766" y="2101"/>
                </a:cubicBezTo>
                <a:cubicBezTo>
                  <a:pt x="2945" y="1165"/>
                  <a:pt x="1963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C52E73"/>
              </a:solidFill>
            </a:endParaRPr>
          </a:p>
        </p:txBody>
      </p:sp>
      <p:grpSp>
        <p:nvGrpSpPr>
          <p:cNvPr id="1249" name="Google Shape;1249;p56"/>
          <p:cNvGrpSpPr/>
          <p:nvPr/>
        </p:nvGrpSpPr>
        <p:grpSpPr>
          <a:xfrm>
            <a:off x="6480033" y="5523625"/>
            <a:ext cx="1055923" cy="351975"/>
            <a:chOff x="3301550" y="3927125"/>
            <a:chExt cx="729900" cy="243300"/>
          </a:xfrm>
        </p:grpSpPr>
        <p:sp>
          <p:nvSpPr>
            <p:cNvPr id="1250" name="Google Shape;1250;p56"/>
            <p:cNvSpPr/>
            <p:nvPr/>
          </p:nvSpPr>
          <p:spPr>
            <a:xfrm>
              <a:off x="35448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51" name="Google Shape;1251;p56"/>
            <p:cNvSpPr/>
            <p:nvPr/>
          </p:nvSpPr>
          <p:spPr>
            <a:xfrm>
              <a:off x="37881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52" name="Google Shape;1252;p56"/>
            <p:cNvSpPr/>
            <p:nvPr/>
          </p:nvSpPr>
          <p:spPr>
            <a:xfrm>
              <a:off x="3301550" y="3927125"/>
              <a:ext cx="243300" cy="243300"/>
            </a:xfrm>
            <a:prstGeom prst="mathMultiply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44634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Jóvenes haciendo preguntas Vector Premium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799" y="4992213"/>
            <a:ext cx="5962650" cy="198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1460310" y="881734"/>
            <a:ext cx="9469461" cy="4834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 problemática plantea un </a:t>
            </a:r>
            <a:r>
              <a:rPr lang="es-MX" sz="4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problema a resolver </a:t>
            </a:r>
            <a:r>
              <a:rPr lang="es-MX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desde el rol al que se aspira, </a:t>
            </a:r>
            <a:r>
              <a:rPr lang="es-MX" sz="4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fundamentado en la bibliografía y normativa </a:t>
            </a:r>
            <a:r>
              <a:rPr lang="es-MX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propone la resolución para la prueba de selección.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3699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PROBLEMÁTICA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42621"/>
          </a:xfrm>
        </p:spPr>
        <p:txBody>
          <a:bodyPr>
            <a:normAutofit lnSpcReduction="10000"/>
          </a:bodyPr>
          <a:lstStyle/>
          <a:p>
            <a:pPr algn="just"/>
            <a:r>
              <a:rPr lang="es-MX" sz="3200" dirty="0" smtClean="0">
                <a:solidFill>
                  <a:srgbClr val="C00000"/>
                </a:solidFill>
              </a:rPr>
              <a:t>La </a:t>
            </a:r>
            <a:r>
              <a:rPr lang="es-MX" sz="3200" b="1" dirty="0" smtClean="0">
                <a:solidFill>
                  <a:srgbClr val="C00000"/>
                </a:solidFill>
              </a:rPr>
              <a:t>inclusión</a:t>
            </a:r>
            <a:r>
              <a:rPr lang="es-MX" sz="3200" dirty="0" smtClean="0">
                <a:solidFill>
                  <a:srgbClr val="C00000"/>
                </a:solidFill>
              </a:rPr>
              <a:t> requiere garantizar el acceso, la permanencia  y el egreso con aprendizajes, pero también que el tránsito de los niños, niñas, adolescentes, jóvenes y adultos por el sistema educativo y sus instituciones se produzcan lazos sociales, significativos, de reconocimiento, de valoración y de cuidado de los sujetos entre quienes “pueden” y quienes “no pueden”.</a:t>
            </a:r>
            <a:endParaRPr lang="es-MX" sz="3200" dirty="0" smtClean="0"/>
          </a:p>
          <a:p>
            <a:pPr algn="just"/>
            <a:r>
              <a:rPr lang="es-MX" sz="3200" dirty="0" err="1" smtClean="0">
                <a:solidFill>
                  <a:srgbClr val="00B050"/>
                </a:solidFill>
              </a:rPr>
              <a:t>Ud</a:t>
            </a:r>
            <a:r>
              <a:rPr lang="es-MX" sz="3200" dirty="0" smtClean="0">
                <a:solidFill>
                  <a:srgbClr val="00B050"/>
                </a:solidFill>
              </a:rPr>
              <a:t> como director de un establecimiento observa un alto índice de </a:t>
            </a:r>
            <a:r>
              <a:rPr lang="es-MX" sz="3200" b="1" dirty="0" smtClean="0">
                <a:solidFill>
                  <a:srgbClr val="00B050"/>
                </a:solidFill>
              </a:rPr>
              <a:t>repitencia</a:t>
            </a:r>
            <a:r>
              <a:rPr lang="es-MX" sz="3200" dirty="0" smtClean="0">
                <a:solidFill>
                  <a:srgbClr val="00B050"/>
                </a:solidFill>
              </a:rPr>
              <a:t> en los alumnos de 1º ciclo.</a:t>
            </a:r>
            <a:endParaRPr lang="es-MX" sz="3200" dirty="0" smtClean="0"/>
          </a:p>
          <a:p>
            <a:pPr algn="just"/>
            <a:r>
              <a:rPr lang="es-MX" sz="3200" dirty="0" smtClean="0">
                <a:solidFill>
                  <a:srgbClr val="475B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Analice </a:t>
            </a:r>
            <a:r>
              <a:rPr lang="es-MX" sz="3200" dirty="0">
                <a:solidFill>
                  <a:srgbClr val="475B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posibles causales y piense líneas de acción para revertir dicha situación</a:t>
            </a:r>
            <a:endParaRPr lang="en-US" sz="3200" dirty="0">
              <a:solidFill>
                <a:srgbClr val="475B9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8528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Partes de la problemática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sz="4000" b="1" dirty="0"/>
              <a:t>En todos los casos las problemáticas constan de tres partes: </a:t>
            </a:r>
          </a:p>
          <a:p>
            <a:pPr marL="914400" lvl="2" indent="0">
              <a:buNone/>
            </a:pPr>
            <a:r>
              <a:rPr lang="es-MX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1º párrafo </a:t>
            </a:r>
            <a:r>
              <a:rPr lang="es-MX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 ubica como aspirante en el marco teórico, </a:t>
            </a:r>
            <a:endParaRPr lang="es-MX" sz="36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2" indent="0">
              <a:buNone/>
            </a:pPr>
            <a:r>
              <a:rPr lang="es-MX" sz="3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2º párrafo </a:t>
            </a:r>
            <a:r>
              <a:rPr lang="es-MX" sz="3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expresa el problema existente </a:t>
            </a:r>
            <a:endParaRPr lang="es-MX" sz="3600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2" indent="0">
              <a:buNone/>
            </a:pPr>
            <a:r>
              <a:rPr lang="es-MX" sz="3600" dirty="0" smtClean="0">
                <a:solidFill>
                  <a:srgbClr val="475B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3º párrafo </a:t>
            </a:r>
            <a:r>
              <a:rPr lang="es-MX" sz="3600" dirty="0">
                <a:solidFill>
                  <a:srgbClr val="475B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 indica cómo se espera sea tu intervención</a:t>
            </a:r>
            <a:endParaRPr lang="en-US" sz="3600" dirty="0">
              <a:solidFill>
                <a:srgbClr val="475B9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37952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55379" y="2025323"/>
            <a:ext cx="6268800" cy="3720383"/>
          </a:xfrm>
        </p:spPr>
        <p:txBody>
          <a:bodyPr/>
          <a:lstStyle/>
          <a:p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el </a:t>
            </a:r>
            <a:r>
              <a:rPr lang="es-MX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ebook</a:t>
            </a:r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van a encontrar </a:t>
            </a:r>
            <a:b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problemáticas</a:t>
            </a:r>
            <a:b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practicar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https://www.mbconsultoraeducativa.com/wp-content/uploads/2021/06/libro-pruebas-de-seleccion-1-300x3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598" y="928048"/>
            <a:ext cx="4970715" cy="5375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18066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0000" y="623400"/>
            <a:ext cx="9880597" cy="763600"/>
          </a:xfrm>
        </p:spPr>
        <p:txBody>
          <a:bodyPr/>
          <a:lstStyle/>
          <a:p>
            <a:r>
              <a:rPr lang="es-MX" sz="6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Cómo resolver el problema</a:t>
            </a:r>
            <a:endParaRPr lang="en-US" sz="6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5463" indent="0">
              <a:buNone/>
            </a:pPr>
            <a:r>
              <a:rPr lang="es-MX" sz="3600" b="1" dirty="0"/>
              <a:t>Requiere del análisis y abordaje conjunto, porque lo complejo no se resuelve individualmente: </a:t>
            </a:r>
          </a:p>
          <a:p>
            <a:pPr lvl="1">
              <a:buClr>
                <a:srgbClr val="7030A0"/>
              </a:buClr>
            </a:pPr>
            <a:r>
              <a:rPr lang="es-MX" sz="3733" dirty="0"/>
              <a:t>se requieren resoluciones diseñadas </a:t>
            </a:r>
            <a:r>
              <a:rPr lang="es-MX" sz="3733" b="1" dirty="0"/>
              <a:t>entre varios</a:t>
            </a:r>
            <a:r>
              <a:rPr lang="es-MX" sz="3733" dirty="0"/>
              <a:t>; </a:t>
            </a:r>
          </a:p>
          <a:p>
            <a:pPr lvl="1">
              <a:buClr>
                <a:srgbClr val="7030A0"/>
              </a:buClr>
            </a:pPr>
            <a:r>
              <a:rPr lang="es-MX" sz="3733" dirty="0"/>
              <a:t>requiere </a:t>
            </a:r>
            <a:r>
              <a:rPr lang="es-MX" sz="3733" b="1" dirty="0"/>
              <a:t>colaboración</a:t>
            </a:r>
            <a:r>
              <a:rPr lang="es-MX" sz="3733" dirty="0"/>
              <a:t>, </a:t>
            </a:r>
          </a:p>
          <a:p>
            <a:pPr lvl="1">
              <a:buClr>
                <a:srgbClr val="7030A0"/>
              </a:buClr>
            </a:pPr>
            <a:r>
              <a:rPr lang="es-MX" sz="3733" dirty="0"/>
              <a:t>trabajo en </a:t>
            </a:r>
            <a:r>
              <a:rPr lang="es-MX" sz="3733" dirty="0" smtClean="0"/>
              <a:t>equipo</a:t>
            </a:r>
            <a:endParaRPr lang="es-MX" sz="3733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3503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2469" y="74438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s-MX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PENSEMOS EL PROBLEMA EN CLAVE PEDAGÓGICA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48894" y="3219488"/>
            <a:ext cx="10515600" cy="4351338"/>
          </a:xfrm>
        </p:spPr>
        <p:txBody>
          <a:bodyPr/>
          <a:lstStyle/>
          <a:p>
            <a:r>
              <a:rPr lang="es-MX" dirty="0" smtClean="0"/>
              <a:t>¿Cuál es el problema?</a:t>
            </a:r>
          </a:p>
          <a:p>
            <a:r>
              <a:rPr lang="es-MX" dirty="0" smtClean="0"/>
              <a:t>¿Cuáles son los síntomas que alentaron a</a:t>
            </a:r>
          </a:p>
          <a:p>
            <a:pPr marL="0" indent="0">
              <a:buNone/>
            </a:pPr>
            <a:r>
              <a:rPr lang="es-MX" dirty="0"/>
              <a:t> </a:t>
            </a:r>
            <a:r>
              <a:rPr lang="es-MX" dirty="0" smtClean="0"/>
              <a:t>  qué existiera este problema?</a:t>
            </a:r>
          </a:p>
          <a:p>
            <a:r>
              <a:rPr lang="es-MX" dirty="0" smtClean="0"/>
              <a:t>¿Cuál es la causa de este problema?</a:t>
            </a:r>
            <a:endParaRPr lang="en-US" dirty="0"/>
          </a:p>
        </p:txBody>
      </p:sp>
      <p:sp>
        <p:nvSpPr>
          <p:cNvPr id="4" name="Cerrar llave 3"/>
          <p:cNvSpPr/>
          <p:nvPr/>
        </p:nvSpPr>
        <p:spPr>
          <a:xfrm>
            <a:off x="8302039" y="3235955"/>
            <a:ext cx="559558" cy="197892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9684224" y="4040752"/>
            <a:ext cx="1669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DIAGNÓSTICO</a:t>
            </a:r>
            <a:endParaRPr lang="en-US" dirty="0"/>
          </a:p>
        </p:txBody>
      </p:sp>
      <p:grpSp>
        <p:nvGrpSpPr>
          <p:cNvPr id="7" name="Google Shape;737;p36"/>
          <p:cNvGrpSpPr/>
          <p:nvPr/>
        </p:nvGrpSpPr>
        <p:grpSpPr>
          <a:xfrm rot="17792450" flipV="1">
            <a:off x="56648" y="1874458"/>
            <a:ext cx="2319074" cy="1560583"/>
            <a:chOff x="238125" y="613775"/>
            <a:chExt cx="7378250" cy="4487075"/>
          </a:xfrm>
        </p:grpSpPr>
        <p:sp>
          <p:nvSpPr>
            <p:cNvPr id="8" name="Google Shape;738;p36"/>
            <p:cNvSpPr/>
            <p:nvPr/>
          </p:nvSpPr>
          <p:spPr>
            <a:xfrm>
              <a:off x="258350" y="3193375"/>
              <a:ext cx="2825375" cy="1907475"/>
            </a:xfrm>
            <a:custGeom>
              <a:avLst/>
              <a:gdLst/>
              <a:ahLst/>
              <a:cxnLst/>
              <a:rect l="l" t="t" r="r" b="b"/>
              <a:pathLst>
                <a:path w="113015" h="76299" extrusionOk="0">
                  <a:moveTo>
                    <a:pt x="100831" y="0"/>
                  </a:moveTo>
                  <a:cubicBezTo>
                    <a:pt x="100020" y="0"/>
                    <a:pt x="99284" y="190"/>
                    <a:pt x="98648" y="553"/>
                  </a:cubicBezTo>
                  <a:lnTo>
                    <a:pt x="98646" y="551"/>
                  </a:lnTo>
                  <a:lnTo>
                    <a:pt x="98632" y="559"/>
                  </a:lnTo>
                  <a:lnTo>
                    <a:pt x="5960" y="54064"/>
                  </a:lnTo>
                  <a:lnTo>
                    <a:pt x="5956" y="54066"/>
                  </a:lnTo>
                  <a:lnTo>
                    <a:pt x="5913" y="54092"/>
                  </a:lnTo>
                  <a:lnTo>
                    <a:pt x="5917" y="54100"/>
                  </a:lnTo>
                  <a:cubicBezTo>
                    <a:pt x="5913" y="54100"/>
                    <a:pt x="5911" y="54103"/>
                    <a:pt x="5908" y="54107"/>
                  </a:cubicBezTo>
                  <a:cubicBezTo>
                    <a:pt x="2379" y="56174"/>
                    <a:pt x="1" y="59997"/>
                    <a:pt x="1" y="64384"/>
                  </a:cubicBezTo>
                  <a:cubicBezTo>
                    <a:pt x="1" y="70963"/>
                    <a:pt x="5336" y="76298"/>
                    <a:pt x="11915" y="76298"/>
                  </a:cubicBezTo>
                  <a:cubicBezTo>
                    <a:pt x="13989" y="76298"/>
                    <a:pt x="16028" y="75754"/>
                    <a:pt x="17826" y="74720"/>
                  </a:cubicBezTo>
                  <a:cubicBezTo>
                    <a:pt x="17846" y="74709"/>
                    <a:pt x="17869" y="74699"/>
                    <a:pt x="17889" y="74688"/>
                  </a:cubicBezTo>
                  <a:lnTo>
                    <a:pt x="17891" y="74690"/>
                  </a:lnTo>
                  <a:lnTo>
                    <a:pt x="110529" y="21205"/>
                  </a:lnTo>
                  <a:lnTo>
                    <a:pt x="110529" y="21203"/>
                  </a:lnTo>
                  <a:cubicBezTo>
                    <a:pt x="112063" y="20328"/>
                    <a:pt x="113014" y="18438"/>
                    <a:pt x="113014" y="15742"/>
                  </a:cubicBezTo>
                  <a:cubicBezTo>
                    <a:pt x="113014" y="10369"/>
                    <a:pt x="109243" y="3836"/>
                    <a:pt x="104591" y="1149"/>
                  </a:cubicBezTo>
                  <a:cubicBezTo>
                    <a:pt x="103240" y="369"/>
                    <a:pt x="101963" y="0"/>
                    <a:pt x="100831" y="0"/>
                  </a:cubicBezTo>
                  <a:close/>
                </a:path>
              </a:pathLst>
            </a:custGeom>
            <a:solidFill>
              <a:srgbClr val="C1C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39;p36"/>
            <p:cNvSpPr/>
            <p:nvPr/>
          </p:nvSpPr>
          <p:spPr>
            <a:xfrm>
              <a:off x="2301650" y="1018650"/>
              <a:ext cx="5314725" cy="2795550"/>
            </a:xfrm>
            <a:custGeom>
              <a:avLst/>
              <a:gdLst/>
              <a:ahLst/>
              <a:cxnLst/>
              <a:rect l="l" t="t" r="r" b="b"/>
              <a:pathLst>
                <a:path w="212589" h="111822" extrusionOk="0">
                  <a:moveTo>
                    <a:pt x="106294" y="1"/>
                  </a:moveTo>
                  <a:cubicBezTo>
                    <a:pt x="81511" y="1"/>
                    <a:pt x="56728" y="5459"/>
                    <a:pt x="37819" y="16377"/>
                  </a:cubicBezTo>
                  <a:cubicBezTo>
                    <a:pt x="1" y="38211"/>
                    <a:pt x="1" y="73611"/>
                    <a:pt x="37819" y="95446"/>
                  </a:cubicBezTo>
                  <a:cubicBezTo>
                    <a:pt x="56728" y="106363"/>
                    <a:pt x="81511" y="111822"/>
                    <a:pt x="106294" y="111822"/>
                  </a:cubicBezTo>
                  <a:cubicBezTo>
                    <a:pt x="131077" y="111822"/>
                    <a:pt x="155861" y="106363"/>
                    <a:pt x="174771" y="95446"/>
                  </a:cubicBezTo>
                  <a:cubicBezTo>
                    <a:pt x="212587" y="73611"/>
                    <a:pt x="212589" y="38211"/>
                    <a:pt x="174771" y="16377"/>
                  </a:cubicBezTo>
                  <a:cubicBezTo>
                    <a:pt x="155861" y="5459"/>
                    <a:pt x="131077" y="1"/>
                    <a:pt x="106294" y="1"/>
                  </a:cubicBezTo>
                  <a:close/>
                </a:path>
              </a:pathLst>
            </a:custGeom>
            <a:solidFill>
              <a:srgbClr val="C1C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40;p36"/>
            <p:cNvSpPr/>
            <p:nvPr/>
          </p:nvSpPr>
          <p:spPr>
            <a:xfrm>
              <a:off x="2784100" y="3200600"/>
              <a:ext cx="456625" cy="309675"/>
            </a:xfrm>
            <a:custGeom>
              <a:avLst/>
              <a:gdLst/>
              <a:ahLst/>
              <a:cxnLst/>
              <a:rect l="l" t="t" r="r" b="b"/>
              <a:pathLst>
                <a:path w="18265" h="12387" extrusionOk="0">
                  <a:moveTo>
                    <a:pt x="12162" y="1"/>
                  </a:moveTo>
                  <a:lnTo>
                    <a:pt x="1" y="7022"/>
                  </a:lnTo>
                  <a:lnTo>
                    <a:pt x="7941" y="12387"/>
                  </a:lnTo>
                  <a:lnTo>
                    <a:pt x="18265" y="6205"/>
                  </a:lnTo>
                  <a:lnTo>
                    <a:pt x="12162" y="1"/>
                  </a:lnTo>
                  <a:close/>
                </a:path>
              </a:pathLst>
            </a:custGeom>
            <a:solidFill>
              <a:srgbClr val="C1C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41;p36"/>
            <p:cNvSpPr/>
            <p:nvPr/>
          </p:nvSpPr>
          <p:spPr>
            <a:xfrm>
              <a:off x="2725050" y="1327775"/>
              <a:ext cx="4468025" cy="2278250"/>
            </a:xfrm>
            <a:custGeom>
              <a:avLst/>
              <a:gdLst/>
              <a:ahLst/>
              <a:cxnLst/>
              <a:rect l="l" t="t" r="r" b="b"/>
              <a:pathLst>
                <a:path w="178721" h="91130" extrusionOk="0">
                  <a:moveTo>
                    <a:pt x="31982" y="1"/>
                  </a:moveTo>
                  <a:cubicBezTo>
                    <a:pt x="29991" y="966"/>
                    <a:pt x="28045" y="1976"/>
                    <a:pt x="26173" y="3057"/>
                  </a:cubicBezTo>
                  <a:cubicBezTo>
                    <a:pt x="16101" y="8873"/>
                    <a:pt x="8953" y="15735"/>
                    <a:pt x="4695" y="23035"/>
                  </a:cubicBezTo>
                  <a:lnTo>
                    <a:pt x="1" y="23035"/>
                  </a:lnTo>
                  <a:lnTo>
                    <a:pt x="1" y="39538"/>
                  </a:lnTo>
                  <a:cubicBezTo>
                    <a:pt x="1" y="52741"/>
                    <a:pt x="8725" y="65946"/>
                    <a:pt x="26175" y="76018"/>
                  </a:cubicBezTo>
                  <a:cubicBezTo>
                    <a:pt x="43624" y="86093"/>
                    <a:pt x="66493" y="91130"/>
                    <a:pt x="89362" y="91130"/>
                  </a:cubicBezTo>
                  <a:cubicBezTo>
                    <a:pt x="112231" y="91130"/>
                    <a:pt x="135100" y="86093"/>
                    <a:pt x="152548" y="76018"/>
                  </a:cubicBezTo>
                  <a:cubicBezTo>
                    <a:pt x="169996" y="65944"/>
                    <a:pt x="178721" y="52741"/>
                    <a:pt x="178721" y="39538"/>
                  </a:cubicBezTo>
                  <a:lnTo>
                    <a:pt x="178721" y="23035"/>
                  </a:lnTo>
                  <a:lnTo>
                    <a:pt x="174026" y="23035"/>
                  </a:lnTo>
                  <a:cubicBezTo>
                    <a:pt x="169768" y="15735"/>
                    <a:pt x="162620" y="8875"/>
                    <a:pt x="152548" y="3059"/>
                  </a:cubicBezTo>
                  <a:cubicBezTo>
                    <a:pt x="150678" y="1978"/>
                    <a:pt x="148732" y="970"/>
                    <a:pt x="146745" y="4"/>
                  </a:cubicBezTo>
                  <a:lnTo>
                    <a:pt x="146745" y="4"/>
                  </a:lnTo>
                  <a:cubicBezTo>
                    <a:pt x="157855" y="6793"/>
                    <a:pt x="164203" y="15124"/>
                    <a:pt x="164203" y="23037"/>
                  </a:cubicBezTo>
                  <a:cubicBezTo>
                    <a:pt x="164203" y="31289"/>
                    <a:pt x="157307" y="40004"/>
                    <a:pt x="145289" y="46942"/>
                  </a:cubicBezTo>
                  <a:cubicBezTo>
                    <a:pt x="130797" y="55309"/>
                    <a:pt x="110413" y="60108"/>
                    <a:pt x="89362" y="60108"/>
                  </a:cubicBezTo>
                  <a:cubicBezTo>
                    <a:pt x="68311" y="60108"/>
                    <a:pt x="47926" y="55309"/>
                    <a:pt x="33434" y="46942"/>
                  </a:cubicBezTo>
                  <a:cubicBezTo>
                    <a:pt x="21414" y="40004"/>
                    <a:pt x="14519" y="31287"/>
                    <a:pt x="14519" y="23033"/>
                  </a:cubicBezTo>
                  <a:cubicBezTo>
                    <a:pt x="14519" y="15120"/>
                    <a:pt x="20868" y="6790"/>
                    <a:pt x="31982" y="1"/>
                  </a:cubicBezTo>
                  <a:close/>
                </a:path>
              </a:pathLst>
            </a:custGeom>
            <a:solidFill>
              <a:srgbClr val="706E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42;p36"/>
            <p:cNvSpPr/>
            <p:nvPr/>
          </p:nvSpPr>
          <p:spPr>
            <a:xfrm>
              <a:off x="2506850" y="613775"/>
              <a:ext cx="4904200" cy="2579625"/>
            </a:xfrm>
            <a:custGeom>
              <a:avLst/>
              <a:gdLst/>
              <a:ahLst/>
              <a:cxnLst/>
              <a:rect l="l" t="t" r="r" b="b"/>
              <a:pathLst>
                <a:path w="196168" h="103185" extrusionOk="0">
                  <a:moveTo>
                    <a:pt x="98084" y="14524"/>
                  </a:moveTo>
                  <a:cubicBezTo>
                    <a:pt x="119137" y="14524"/>
                    <a:pt x="139525" y="19315"/>
                    <a:pt x="154023" y="27693"/>
                  </a:cubicBezTo>
                  <a:cubicBezTo>
                    <a:pt x="166032" y="34622"/>
                    <a:pt x="172938" y="43333"/>
                    <a:pt x="172938" y="51587"/>
                  </a:cubicBezTo>
                  <a:cubicBezTo>
                    <a:pt x="172938" y="54324"/>
                    <a:pt x="172191" y="57104"/>
                    <a:pt x="170719" y="59842"/>
                  </a:cubicBezTo>
                  <a:cubicBezTo>
                    <a:pt x="167814" y="65400"/>
                    <a:pt x="162069" y="70855"/>
                    <a:pt x="154023" y="75502"/>
                  </a:cubicBezTo>
                  <a:cubicBezTo>
                    <a:pt x="139525" y="83860"/>
                    <a:pt x="119137" y="88671"/>
                    <a:pt x="98084" y="88671"/>
                  </a:cubicBezTo>
                  <a:cubicBezTo>
                    <a:pt x="77033" y="88671"/>
                    <a:pt x="56645" y="83860"/>
                    <a:pt x="42168" y="75502"/>
                  </a:cubicBezTo>
                  <a:cubicBezTo>
                    <a:pt x="34120" y="70855"/>
                    <a:pt x="28376" y="65400"/>
                    <a:pt x="25472" y="59842"/>
                  </a:cubicBezTo>
                  <a:cubicBezTo>
                    <a:pt x="23999" y="57104"/>
                    <a:pt x="23252" y="54324"/>
                    <a:pt x="23252" y="51587"/>
                  </a:cubicBezTo>
                  <a:cubicBezTo>
                    <a:pt x="23252" y="43333"/>
                    <a:pt x="30138" y="34622"/>
                    <a:pt x="42168" y="27693"/>
                  </a:cubicBezTo>
                  <a:cubicBezTo>
                    <a:pt x="56645" y="19315"/>
                    <a:pt x="77033" y="14524"/>
                    <a:pt x="98084" y="14524"/>
                  </a:cubicBezTo>
                  <a:close/>
                  <a:moveTo>
                    <a:pt x="98088" y="0"/>
                  </a:moveTo>
                  <a:cubicBezTo>
                    <a:pt x="75218" y="0"/>
                    <a:pt x="52352" y="5035"/>
                    <a:pt x="34909" y="15105"/>
                  </a:cubicBezTo>
                  <a:cubicBezTo>
                    <a:pt x="1" y="35264"/>
                    <a:pt x="1" y="67931"/>
                    <a:pt x="34909" y="88070"/>
                  </a:cubicBezTo>
                  <a:cubicBezTo>
                    <a:pt x="36775" y="89149"/>
                    <a:pt x="38705" y="90164"/>
                    <a:pt x="40675" y="91099"/>
                  </a:cubicBezTo>
                  <a:cubicBezTo>
                    <a:pt x="57236" y="99156"/>
                    <a:pt x="77665" y="103185"/>
                    <a:pt x="98094" y="103185"/>
                  </a:cubicBezTo>
                  <a:cubicBezTo>
                    <a:pt x="118524" y="103185"/>
                    <a:pt x="138954" y="99156"/>
                    <a:pt x="155516" y="91099"/>
                  </a:cubicBezTo>
                  <a:cubicBezTo>
                    <a:pt x="157506" y="90164"/>
                    <a:pt x="159415" y="89149"/>
                    <a:pt x="161282" y="88070"/>
                  </a:cubicBezTo>
                  <a:cubicBezTo>
                    <a:pt x="196167" y="67931"/>
                    <a:pt x="196167" y="35264"/>
                    <a:pt x="161282" y="15105"/>
                  </a:cubicBezTo>
                  <a:cubicBezTo>
                    <a:pt x="143829" y="5035"/>
                    <a:pt x="120957" y="0"/>
                    <a:pt x="98088" y="0"/>
                  </a:cubicBezTo>
                  <a:close/>
                </a:path>
              </a:pathLst>
            </a:custGeom>
            <a:solidFill>
              <a:srgbClr val="898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43;p36"/>
            <p:cNvSpPr/>
            <p:nvPr/>
          </p:nvSpPr>
          <p:spPr>
            <a:xfrm>
              <a:off x="3088150" y="976850"/>
              <a:ext cx="3742150" cy="1132975"/>
            </a:xfrm>
            <a:custGeom>
              <a:avLst/>
              <a:gdLst/>
              <a:ahLst/>
              <a:cxnLst/>
              <a:rect l="l" t="t" r="r" b="b"/>
              <a:pathLst>
                <a:path w="149686" h="45319" extrusionOk="0">
                  <a:moveTo>
                    <a:pt x="74832" y="1"/>
                  </a:moveTo>
                  <a:cubicBezTo>
                    <a:pt x="53781" y="1"/>
                    <a:pt x="33393" y="4792"/>
                    <a:pt x="18916" y="13170"/>
                  </a:cubicBezTo>
                  <a:cubicBezTo>
                    <a:pt x="6886" y="20099"/>
                    <a:pt x="0" y="28810"/>
                    <a:pt x="0" y="37064"/>
                  </a:cubicBezTo>
                  <a:cubicBezTo>
                    <a:pt x="0" y="39801"/>
                    <a:pt x="747" y="42581"/>
                    <a:pt x="2220" y="45319"/>
                  </a:cubicBezTo>
                  <a:cubicBezTo>
                    <a:pt x="5124" y="39761"/>
                    <a:pt x="10868" y="34305"/>
                    <a:pt x="18916" y="29659"/>
                  </a:cubicBezTo>
                  <a:cubicBezTo>
                    <a:pt x="33393" y="21300"/>
                    <a:pt x="53781" y="16509"/>
                    <a:pt x="74832" y="16509"/>
                  </a:cubicBezTo>
                  <a:cubicBezTo>
                    <a:pt x="95885" y="16509"/>
                    <a:pt x="116273" y="21300"/>
                    <a:pt x="130771" y="29659"/>
                  </a:cubicBezTo>
                  <a:cubicBezTo>
                    <a:pt x="138817" y="34305"/>
                    <a:pt x="144562" y="39761"/>
                    <a:pt x="147467" y="45319"/>
                  </a:cubicBezTo>
                  <a:cubicBezTo>
                    <a:pt x="148939" y="42581"/>
                    <a:pt x="149686" y="39801"/>
                    <a:pt x="149686" y="37064"/>
                  </a:cubicBezTo>
                  <a:cubicBezTo>
                    <a:pt x="149686" y="28810"/>
                    <a:pt x="142780" y="20099"/>
                    <a:pt x="130771" y="13170"/>
                  </a:cubicBezTo>
                  <a:cubicBezTo>
                    <a:pt x="116273" y="4792"/>
                    <a:pt x="95885" y="1"/>
                    <a:pt x="74832" y="1"/>
                  </a:cubicBezTo>
                  <a:close/>
                </a:path>
              </a:pathLst>
            </a:custGeom>
            <a:solidFill>
              <a:srgbClr val="5C5C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44;p36"/>
            <p:cNvSpPr/>
            <p:nvPr/>
          </p:nvSpPr>
          <p:spPr>
            <a:xfrm>
              <a:off x="3143625" y="1389575"/>
              <a:ext cx="3631200" cy="1440850"/>
            </a:xfrm>
            <a:custGeom>
              <a:avLst/>
              <a:gdLst/>
              <a:ahLst/>
              <a:cxnLst/>
              <a:rect l="l" t="t" r="r" b="b"/>
              <a:pathLst>
                <a:path w="145248" h="57634" extrusionOk="0">
                  <a:moveTo>
                    <a:pt x="72613" y="0"/>
                  </a:moveTo>
                  <a:cubicBezTo>
                    <a:pt x="51562" y="0"/>
                    <a:pt x="31174" y="4791"/>
                    <a:pt x="16697" y="13151"/>
                  </a:cubicBezTo>
                  <a:cubicBezTo>
                    <a:pt x="8649" y="17796"/>
                    <a:pt x="2905" y="23252"/>
                    <a:pt x="1" y="28810"/>
                  </a:cubicBezTo>
                  <a:cubicBezTo>
                    <a:pt x="2905" y="34368"/>
                    <a:pt x="8649" y="39823"/>
                    <a:pt x="16697" y="44470"/>
                  </a:cubicBezTo>
                  <a:cubicBezTo>
                    <a:pt x="24797" y="49146"/>
                    <a:pt x="34747" y="52713"/>
                    <a:pt x="45631" y="54947"/>
                  </a:cubicBezTo>
                  <a:lnTo>
                    <a:pt x="45635" y="54947"/>
                  </a:lnTo>
                  <a:lnTo>
                    <a:pt x="45642" y="54949"/>
                  </a:lnTo>
                  <a:cubicBezTo>
                    <a:pt x="54208" y="56704"/>
                    <a:pt x="63348" y="57634"/>
                    <a:pt x="72619" y="57634"/>
                  </a:cubicBezTo>
                  <a:cubicBezTo>
                    <a:pt x="79319" y="57634"/>
                    <a:pt x="85954" y="57149"/>
                    <a:pt x="92349" y="56215"/>
                  </a:cubicBezTo>
                  <a:cubicBezTo>
                    <a:pt x="105177" y="54341"/>
                    <a:pt x="117059" y="50672"/>
                    <a:pt x="126631" y="45536"/>
                  </a:cubicBezTo>
                  <a:cubicBezTo>
                    <a:pt x="127281" y="45186"/>
                    <a:pt x="127918" y="44832"/>
                    <a:pt x="128546" y="44470"/>
                  </a:cubicBezTo>
                  <a:cubicBezTo>
                    <a:pt x="130494" y="43344"/>
                    <a:pt x="132305" y="42176"/>
                    <a:pt x="133978" y="40966"/>
                  </a:cubicBezTo>
                  <a:cubicBezTo>
                    <a:pt x="139211" y="37177"/>
                    <a:pt x="143045" y="33023"/>
                    <a:pt x="145248" y="28808"/>
                  </a:cubicBezTo>
                  <a:cubicBezTo>
                    <a:pt x="142343" y="23250"/>
                    <a:pt x="136598" y="17796"/>
                    <a:pt x="128552" y="13150"/>
                  </a:cubicBezTo>
                  <a:cubicBezTo>
                    <a:pt x="114054" y="4791"/>
                    <a:pt x="93666" y="0"/>
                    <a:pt x="72613" y="0"/>
                  </a:cubicBezTo>
                  <a:close/>
                </a:path>
              </a:pathLst>
            </a:custGeom>
            <a:solidFill>
              <a:srgbClr val="B3CD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45;p36"/>
            <p:cNvSpPr/>
            <p:nvPr/>
          </p:nvSpPr>
          <p:spPr>
            <a:xfrm>
              <a:off x="4284650" y="2413700"/>
              <a:ext cx="2208425" cy="416875"/>
            </a:xfrm>
            <a:custGeom>
              <a:avLst/>
              <a:gdLst/>
              <a:ahLst/>
              <a:cxnLst/>
              <a:rect l="l" t="t" r="r" b="b"/>
              <a:pathLst>
                <a:path w="88337" h="16675" extrusionOk="0">
                  <a:moveTo>
                    <a:pt x="88337" y="1"/>
                  </a:moveTo>
                  <a:lnTo>
                    <a:pt x="88337" y="1"/>
                  </a:lnTo>
                  <a:cubicBezTo>
                    <a:pt x="86665" y="1209"/>
                    <a:pt x="84855" y="2377"/>
                    <a:pt x="82905" y="3505"/>
                  </a:cubicBezTo>
                  <a:cubicBezTo>
                    <a:pt x="82452" y="3766"/>
                    <a:pt x="81994" y="4024"/>
                    <a:pt x="81530" y="4279"/>
                  </a:cubicBezTo>
                  <a:lnTo>
                    <a:pt x="81530" y="4279"/>
                  </a:lnTo>
                  <a:cubicBezTo>
                    <a:pt x="81996" y="4024"/>
                    <a:pt x="82456" y="3766"/>
                    <a:pt x="82911" y="3503"/>
                  </a:cubicBezTo>
                  <a:cubicBezTo>
                    <a:pt x="84857" y="2379"/>
                    <a:pt x="86665" y="1211"/>
                    <a:pt x="88337" y="1"/>
                  </a:cubicBezTo>
                  <a:close/>
                  <a:moveTo>
                    <a:pt x="81530" y="4279"/>
                  </a:moveTo>
                  <a:cubicBezTo>
                    <a:pt x="81351" y="4376"/>
                    <a:pt x="81171" y="4474"/>
                    <a:pt x="80990" y="4571"/>
                  </a:cubicBezTo>
                  <a:cubicBezTo>
                    <a:pt x="81171" y="4474"/>
                    <a:pt x="81351" y="4377"/>
                    <a:pt x="81530" y="4279"/>
                  </a:cubicBezTo>
                  <a:close/>
                  <a:moveTo>
                    <a:pt x="1" y="13984"/>
                  </a:moveTo>
                  <a:cubicBezTo>
                    <a:pt x="8565" y="15742"/>
                    <a:pt x="17704" y="16674"/>
                    <a:pt x="26972" y="16674"/>
                  </a:cubicBezTo>
                  <a:cubicBezTo>
                    <a:pt x="33674" y="16674"/>
                    <a:pt x="40309" y="16186"/>
                    <a:pt x="46708" y="15252"/>
                  </a:cubicBezTo>
                  <a:lnTo>
                    <a:pt x="46708" y="15252"/>
                  </a:lnTo>
                  <a:cubicBezTo>
                    <a:pt x="40313" y="16184"/>
                    <a:pt x="33678" y="16671"/>
                    <a:pt x="26978" y="16671"/>
                  </a:cubicBezTo>
                  <a:cubicBezTo>
                    <a:pt x="17707" y="16671"/>
                    <a:pt x="8567" y="15740"/>
                    <a:pt x="1" y="13984"/>
                  </a:cubicBezTo>
                  <a:close/>
                </a:path>
              </a:pathLst>
            </a:custGeom>
            <a:solidFill>
              <a:srgbClr val="8B9D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46;p36"/>
            <p:cNvSpPr/>
            <p:nvPr/>
          </p:nvSpPr>
          <p:spPr>
            <a:xfrm>
              <a:off x="3101150" y="1173975"/>
              <a:ext cx="3716175" cy="935850"/>
            </a:xfrm>
            <a:custGeom>
              <a:avLst/>
              <a:gdLst/>
              <a:ahLst/>
              <a:cxnLst/>
              <a:rect l="l" t="t" r="r" b="b"/>
              <a:pathLst>
                <a:path w="148647" h="37434" extrusionOk="0">
                  <a:moveTo>
                    <a:pt x="74312" y="0"/>
                  </a:moveTo>
                  <a:cubicBezTo>
                    <a:pt x="53261" y="0"/>
                    <a:pt x="32873" y="4791"/>
                    <a:pt x="18396" y="13152"/>
                  </a:cubicBezTo>
                  <a:cubicBezTo>
                    <a:pt x="10348" y="17796"/>
                    <a:pt x="4604" y="23252"/>
                    <a:pt x="1700" y="28810"/>
                  </a:cubicBezTo>
                  <a:cubicBezTo>
                    <a:pt x="931" y="30240"/>
                    <a:pt x="370" y="31681"/>
                    <a:pt x="0" y="33122"/>
                  </a:cubicBezTo>
                  <a:cubicBezTo>
                    <a:pt x="370" y="34563"/>
                    <a:pt x="931" y="36004"/>
                    <a:pt x="1700" y="37434"/>
                  </a:cubicBezTo>
                  <a:cubicBezTo>
                    <a:pt x="4604" y="31876"/>
                    <a:pt x="10348" y="26420"/>
                    <a:pt x="18396" y="21775"/>
                  </a:cubicBezTo>
                  <a:cubicBezTo>
                    <a:pt x="32873" y="13417"/>
                    <a:pt x="53261" y="8626"/>
                    <a:pt x="74312" y="8626"/>
                  </a:cubicBezTo>
                  <a:cubicBezTo>
                    <a:pt x="95365" y="8626"/>
                    <a:pt x="115753" y="13417"/>
                    <a:pt x="130251" y="21775"/>
                  </a:cubicBezTo>
                  <a:cubicBezTo>
                    <a:pt x="138297" y="26420"/>
                    <a:pt x="144042" y="31876"/>
                    <a:pt x="146947" y="37434"/>
                  </a:cubicBezTo>
                  <a:cubicBezTo>
                    <a:pt x="147716" y="36004"/>
                    <a:pt x="148275" y="34563"/>
                    <a:pt x="148646" y="33122"/>
                  </a:cubicBezTo>
                  <a:cubicBezTo>
                    <a:pt x="148275" y="31681"/>
                    <a:pt x="147716" y="30240"/>
                    <a:pt x="146947" y="28810"/>
                  </a:cubicBezTo>
                  <a:cubicBezTo>
                    <a:pt x="144042" y="23252"/>
                    <a:pt x="138297" y="17796"/>
                    <a:pt x="130251" y="13152"/>
                  </a:cubicBezTo>
                  <a:cubicBezTo>
                    <a:pt x="115753" y="4791"/>
                    <a:pt x="95365" y="2"/>
                    <a:pt x="74312" y="2"/>
                  </a:cubicBezTo>
                  <a:lnTo>
                    <a:pt x="74312" y="0"/>
                  </a:lnTo>
                  <a:close/>
                </a:path>
              </a:pathLst>
            </a:custGeom>
            <a:solidFill>
              <a:srgbClr val="8194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47;p36"/>
            <p:cNvSpPr/>
            <p:nvPr/>
          </p:nvSpPr>
          <p:spPr>
            <a:xfrm>
              <a:off x="2494175" y="2868350"/>
              <a:ext cx="928025" cy="624200"/>
            </a:xfrm>
            <a:custGeom>
              <a:avLst/>
              <a:gdLst/>
              <a:ahLst/>
              <a:cxnLst/>
              <a:rect l="l" t="t" r="r" b="b"/>
              <a:pathLst>
                <a:path w="37121" h="24968" extrusionOk="0">
                  <a:moveTo>
                    <a:pt x="31193" y="0"/>
                  </a:moveTo>
                  <a:cubicBezTo>
                    <a:pt x="30313" y="0"/>
                    <a:pt x="29421" y="225"/>
                    <a:pt x="28604" y="698"/>
                  </a:cubicBezTo>
                  <a:lnTo>
                    <a:pt x="3329" y="15291"/>
                  </a:lnTo>
                  <a:cubicBezTo>
                    <a:pt x="850" y="16722"/>
                    <a:pt x="1" y="19894"/>
                    <a:pt x="1433" y="22373"/>
                  </a:cubicBezTo>
                  <a:cubicBezTo>
                    <a:pt x="2357" y="23980"/>
                    <a:pt x="4070" y="24967"/>
                    <a:pt x="5921" y="24967"/>
                  </a:cubicBezTo>
                  <a:cubicBezTo>
                    <a:pt x="5923" y="24967"/>
                    <a:pt x="5925" y="24967"/>
                    <a:pt x="5927" y="24967"/>
                  </a:cubicBezTo>
                  <a:cubicBezTo>
                    <a:pt x="6837" y="24967"/>
                    <a:pt x="7728" y="24728"/>
                    <a:pt x="8515" y="24271"/>
                  </a:cubicBezTo>
                  <a:lnTo>
                    <a:pt x="33791" y="9679"/>
                  </a:lnTo>
                  <a:cubicBezTo>
                    <a:pt x="36270" y="8247"/>
                    <a:pt x="37121" y="5077"/>
                    <a:pt x="35687" y="2596"/>
                  </a:cubicBezTo>
                  <a:cubicBezTo>
                    <a:pt x="34727" y="932"/>
                    <a:pt x="32985" y="0"/>
                    <a:pt x="31193" y="0"/>
                  </a:cubicBezTo>
                  <a:close/>
                </a:path>
              </a:pathLst>
            </a:custGeom>
            <a:solidFill>
              <a:srgbClr val="3445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48;p36"/>
            <p:cNvSpPr/>
            <p:nvPr/>
          </p:nvSpPr>
          <p:spPr>
            <a:xfrm>
              <a:off x="238125" y="2969325"/>
              <a:ext cx="2825400" cy="1907475"/>
            </a:xfrm>
            <a:custGeom>
              <a:avLst/>
              <a:gdLst/>
              <a:ahLst/>
              <a:cxnLst/>
              <a:rect l="l" t="t" r="r" b="b"/>
              <a:pathLst>
                <a:path w="113016" h="76299" extrusionOk="0">
                  <a:moveTo>
                    <a:pt x="100829" y="0"/>
                  </a:moveTo>
                  <a:cubicBezTo>
                    <a:pt x="100019" y="0"/>
                    <a:pt x="99282" y="190"/>
                    <a:pt x="98646" y="553"/>
                  </a:cubicBezTo>
                  <a:lnTo>
                    <a:pt x="98646" y="552"/>
                  </a:lnTo>
                  <a:lnTo>
                    <a:pt x="98633" y="559"/>
                  </a:lnTo>
                  <a:lnTo>
                    <a:pt x="5961" y="54065"/>
                  </a:lnTo>
                  <a:lnTo>
                    <a:pt x="5955" y="54066"/>
                  </a:lnTo>
                  <a:lnTo>
                    <a:pt x="5913" y="54092"/>
                  </a:lnTo>
                  <a:lnTo>
                    <a:pt x="5916" y="54100"/>
                  </a:lnTo>
                  <a:cubicBezTo>
                    <a:pt x="5913" y="54102"/>
                    <a:pt x="5911" y="54105"/>
                    <a:pt x="5907" y="54107"/>
                  </a:cubicBezTo>
                  <a:cubicBezTo>
                    <a:pt x="2377" y="56174"/>
                    <a:pt x="0" y="59998"/>
                    <a:pt x="0" y="64384"/>
                  </a:cubicBezTo>
                  <a:cubicBezTo>
                    <a:pt x="0" y="70963"/>
                    <a:pt x="5335" y="76298"/>
                    <a:pt x="11915" y="76298"/>
                  </a:cubicBezTo>
                  <a:cubicBezTo>
                    <a:pt x="13989" y="76298"/>
                    <a:pt x="16028" y="75754"/>
                    <a:pt x="17825" y="74720"/>
                  </a:cubicBezTo>
                  <a:cubicBezTo>
                    <a:pt x="17846" y="74709"/>
                    <a:pt x="17868" y="74699"/>
                    <a:pt x="17890" y="74688"/>
                  </a:cubicBezTo>
                  <a:lnTo>
                    <a:pt x="17892" y="74690"/>
                  </a:lnTo>
                  <a:lnTo>
                    <a:pt x="110529" y="21205"/>
                  </a:lnTo>
                  <a:lnTo>
                    <a:pt x="110529" y="21203"/>
                  </a:lnTo>
                  <a:cubicBezTo>
                    <a:pt x="112063" y="20329"/>
                    <a:pt x="113015" y="18438"/>
                    <a:pt x="113015" y="15742"/>
                  </a:cubicBezTo>
                  <a:cubicBezTo>
                    <a:pt x="113015" y="10369"/>
                    <a:pt x="109242" y="3837"/>
                    <a:pt x="104588" y="1149"/>
                  </a:cubicBezTo>
                  <a:cubicBezTo>
                    <a:pt x="103237" y="369"/>
                    <a:pt x="101961" y="0"/>
                    <a:pt x="100829" y="0"/>
                  </a:cubicBezTo>
                  <a:close/>
                </a:path>
              </a:pathLst>
            </a:custGeom>
            <a:solidFill>
              <a:srgbClr val="E747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49;p36"/>
            <p:cNvSpPr/>
            <p:nvPr/>
          </p:nvSpPr>
          <p:spPr>
            <a:xfrm>
              <a:off x="2017225" y="3298175"/>
              <a:ext cx="477275" cy="601375"/>
            </a:xfrm>
            <a:custGeom>
              <a:avLst/>
              <a:gdLst/>
              <a:ahLst/>
              <a:cxnLst/>
              <a:rect l="l" t="t" r="r" b="b"/>
              <a:pathLst>
                <a:path w="19091" h="24055" extrusionOk="0">
                  <a:moveTo>
                    <a:pt x="6903" y="1"/>
                  </a:moveTo>
                  <a:cubicBezTo>
                    <a:pt x="6098" y="1"/>
                    <a:pt x="5368" y="186"/>
                    <a:pt x="4737" y="539"/>
                  </a:cubicBezTo>
                  <a:lnTo>
                    <a:pt x="0" y="3251"/>
                  </a:lnTo>
                  <a:cubicBezTo>
                    <a:pt x="559" y="2999"/>
                    <a:pt x="1194" y="2861"/>
                    <a:pt x="1878" y="2861"/>
                  </a:cubicBezTo>
                  <a:cubicBezTo>
                    <a:pt x="2209" y="2861"/>
                    <a:pt x="2552" y="2894"/>
                    <a:pt x="2904" y="2961"/>
                  </a:cubicBezTo>
                  <a:cubicBezTo>
                    <a:pt x="3775" y="3106"/>
                    <a:pt x="4687" y="3459"/>
                    <a:pt x="5662" y="4019"/>
                  </a:cubicBezTo>
                  <a:cubicBezTo>
                    <a:pt x="6305" y="4372"/>
                    <a:pt x="6906" y="4809"/>
                    <a:pt x="7508" y="5305"/>
                  </a:cubicBezTo>
                  <a:cubicBezTo>
                    <a:pt x="10682" y="7960"/>
                    <a:pt x="13190" y="12315"/>
                    <a:pt x="13896" y="16400"/>
                  </a:cubicBezTo>
                  <a:cubicBezTo>
                    <a:pt x="14019" y="17126"/>
                    <a:pt x="14080" y="17862"/>
                    <a:pt x="14082" y="18599"/>
                  </a:cubicBezTo>
                  <a:cubicBezTo>
                    <a:pt x="14082" y="19822"/>
                    <a:pt x="13876" y="20901"/>
                    <a:pt x="13523" y="21772"/>
                  </a:cubicBezTo>
                  <a:cubicBezTo>
                    <a:pt x="13107" y="22788"/>
                    <a:pt x="12444" y="23577"/>
                    <a:pt x="11634" y="24055"/>
                  </a:cubicBezTo>
                  <a:lnTo>
                    <a:pt x="16269" y="21384"/>
                  </a:lnTo>
                  <a:lnTo>
                    <a:pt x="16622" y="21199"/>
                  </a:lnTo>
                  <a:cubicBezTo>
                    <a:pt x="18156" y="20328"/>
                    <a:pt x="19090" y="18441"/>
                    <a:pt x="19090" y="15745"/>
                  </a:cubicBezTo>
                  <a:cubicBezTo>
                    <a:pt x="19090" y="10370"/>
                    <a:pt x="15337" y="3837"/>
                    <a:pt x="10670" y="1141"/>
                  </a:cubicBezTo>
                  <a:cubicBezTo>
                    <a:pt x="9314" y="366"/>
                    <a:pt x="8035" y="1"/>
                    <a:pt x="6903" y="1"/>
                  </a:cubicBezTo>
                  <a:close/>
                </a:path>
              </a:pathLst>
            </a:custGeom>
            <a:solidFill>
              <a:srgbClr val="FFDB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466845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42"/>
          <p:cNvSpPr txBox="1">
            <a:spLocks noGrp="1"/>
          </p:cNvSpPr>
          <p:nvPr>
            <p:ph type="title"/>
          </p:nvPr>
        </p:nvSpPr>
        <p:spPr>
          <a:xfrm>
            <a:off x="1182365" y="1953984"/>
            <a:ext cx="6456393" cy="2708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pPr algn="l"/>
            <a:r>
              <a:rPr lang="es-MX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Qué acciones se van a planificar a partir de la organización de </a:t>
            </a:r>
            <a:r>
              <a:rPr lang="es-MX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agenda de trabajo enmarcadas en el PES 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9" name="Google Shape;639;p42"/>
          <p:cNvSpPr/>
          <p:nvPr/>
        </p:nvSpPr>
        <p:spPr>
          <a:xfrm>
            <a:off x="4236119" y="6013045"/>
            <a:ext cx="1227267" cy="179600"/>
          </a:xfrm>
          <a:custGeom>
            <a:avLst/>
            <a:gdLst/>
            <a:ahLst/>
            <a:cxnLst/>
            <a:rect l="l" t="t" r="r" b="b"/>
            <a:pathLst>
              <a:path w="36818" h="5388" extrusionOk="0">
                <a:moveTo>
                  <a:pt x="0" y="1"/>
                </a:moveTo>
                <a:lnTo>
                  <a:pt x="0" y="1804"/>
                </a:lnTo>
                <a:cubicBezTo>
                  <a:pt x="1073" y="1804"/>
                  <a:pt x="1598" y="2329"/>
                  <a:pt x="2397" y="3265"/>
                </a:cubicBezTo>
                <a:cubicBezTo>
                  <a:pt x="3196" y="4201"/>
                  <a:pt x="4200" y="5388"/>
                  <a:pt x="6140" y="5388"/>
                </a:cubicBezTo>
                <a:cubicBezTo>
                  <a:pt x="8080" y="5388"/>
                  <a:pt x="9085" y="4201"/>
                  <a:pt x="9883" y="3265"/>
                </a:cubicBezTo>
                <a:cubicBezTo>
                  <a:pt x="10705" y="2329"/>
                  <a:pt x="11207" y="1804"/>
                  <a:pt x="12280" y="1804"/>
                </a:cubicBezTo>
                <a:cubicBezTo>
                  <a:pt x="13353" y="1804"/>
                  <a:pt x="13855" y="2329"/>
                  <a:pt x="14654" y="3265"/>
                </a:cubicBezTo>
                <a:cubicBezTo>
                  <a:pt x="15453" y="4201"/>
                  <a:pt x="16457" y="5388"/>
                  <a:pt x="18397" y="5388"/>
                </a:cubicBezTo>
                <a:cubicBezTo>
                  <a:pt x="20360" y="5388"/>
                  <a:pt x="21342" y="4201"/>
                  <a:pt x="22163" y="3265"/>
                </a:cubicBezTo>
                <a:cubicBezTo>
                  <a:pt x="22962" y="2329"/>
                  <a:pt x="23465" y="1804"/>
                  <a:pt x="24537" y="1804"/>
                </a:cubicBezTo>
                <a:cubicBezTo>
                  <a:pt x="25610" y="1804"/>
                  <a:pt x="26112" y="2329"/>
                  <a:pt x="26934" y="3265"/>
                </a:cubicBezTo>
                <a:cubicBezTo>
                  <a:pt x="27733" y="4201"/>
                  <a:pt x="28737" y="5388"/>
                  <a:pt x="30677" y="5388"/>
                </a:cubicBezTo>
                <a:cubicBezTo>
                  <a:pt x="32617" y="5388"/>
                  <a:pt x="33622" y="4201"/>
                  <a:pt x="34421" y="3265"/>
                </a:cubicBezTo>
                <a:cubicBezTo>
                  <a:pt x="35220" y="2329"/>
                  <a:pt x="35745" y="1804"/>
                  <a:pt x="36817" y="1804"/>
                </a:cubicBezTo>
                <a:lnTo>
                  <a:pt x="36817" y="1"/>
                </a:lnTo>
                <a:cubicBezTo>
                  <a:pt x="34854" y="1"/>
                  <a:pt x="33873" y="1165"/>
                  <a:pt x="33051" y="2101"/>
                </a:cubicBezTo>
                <a:cubicBezTo>
                  <a:pt x="32252" y="3060"/>
                  <a:pt x="31750" y="3585"/>
                  <a:pt x="30677" y="3585"/>
                </a:cubicBezTo>
                <a:cubicBezTo>
                  <a:pt x="29605" y="3585"/>
                  <a:pt x="29102" y="3060"/>
                  <a:pt x="28281" y="2101"/>
                </a:cubicBezTo>
                <a:cubicBezTo>
                  <a:pt x="27482" y="1165"/>
                  <a:pt x="26477" y="1"/>
                  <a:pt x="24537" y="1"/>
                </a:cubicBezTo>
                <a:cubicBezTo>
                  <a:pt x="22597" y="1"/>
                  <a:pt x="21593" y="1165"/>
                  <a:pt x="20794" y="2101"/>
                </a:cubicBezTo>
                <a:cubicBezTo>
                  <a:pt x="19995" y="3060"/>
                  <a:pt x="19470" y="3585"/>
                  <a:pt x="18397" y="3585"/>
                </a:cubicBezTo>
                <a:cubicBezTo>
                  <a:pt x="17347" y="3585"/>
                  <a:pt x="16822" y="3060"/>
                  <a:pt x="16023" y="2101"/>
                </a:cubicBezTo>
                <a:cubicBezTo>
                  <a:pt x="15225" y="1165"/>
                  <a:pt x="14220" y="1"/>
                  <a:pt x="12280" y="1"/>
                </a:cubicBezTo>
                <a:cubicBezTo>
                  <a:pt x="10317" y="1"/>
                  <a:pt x="9336" y="1165"/>
                  <a:pt x="8537" y="2101"/>
                </a:cubicBezTo>
                <a:cubicBezTo>
                  <a:pt x="7715" y="3060"/>
                  <a:pt x="7213" y="3585"/>
                  <a:pt x="6140" y="3585"/>
                </a:cubicBezTo>
                <a:cubicBezTo>
                  <a:pt x="5067" y="3585"/>
                  <a:pt x="4565" y="3060"/>
                  <a:pt x="3766" y="2101"/>
                </a:cubicBezTo>
                <a:cubicBezTo>
                  <a:pt x="2945" y="1165"/>
                  <a:pt x="1963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7" name="Picture 4" descr="Arte claro. espacio de trabajo femenino de la oficina en casa, copyspace. lugar de trabajo inspirador para la productividad. concepto de negocio, moda, autónomo, finanzas y arte. . Foto grati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6" t="20192" b="-1"/>
          <a:stretch/>
        </p:blipFill>
        <p:spPr bwMode="auto">
          <a:xfrm rot="16200000">
            <a:off x="6705352" y="1371351"/>
            <a:ext cx="6858001" cy="411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91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38"/>
          <p:cNvSpPr txBox="1">
            <a:spLocks noGrp="1"/>
          </p:cNvSpPr>
          <p:nvPr>
            <p:ph type="subTitle" idx="1"/>
          </p:nvPr>
        </p:nvSpPr>
        <p:spPr>
          <a:xfrm>
            <a:off x="718549" y="1771268"/>
            <a:ext cx="11014351" cy="4514961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pPr>
              <a:buClr>
                <a:srgbClr val="7030A0"/>
              </a:buClr>
            </a:pPr>
            <a:r>
              <a:rPr lang="es-MX" sz="4000" b="1" dirty="0" smtClean="0"/>
              <a:t>¿</a:t>
            </a:r>
            <a:r>
              <a:rPr lang="es-MX" sz="3600" b="1" dirty="0" smtClean="0"/>
              <a:t>Quiénes intervienen? </a:t>
            </a:r>
            <a:r>
              <a:rPr lang="es-MX" sz="3600" dirty="0"/>
              <a:t>Ustedes como equipo de </a:t>
            </a:r>
            <a:r>
              <a:rPr lang="es-MX" sz="3600" dirty="0" smtClean="0"/>
              <a:t>supervisión</a:t>
            </a:r>
            <a:endParaRPr lang="en-US" sz="3600" dirty="0"/>
          </a:p>
          <a:p>
            <a:pPr>
              <a:buClr>
                <a:srgbClr val="7030A0"/>
              </a:buClr>
            </a:pPr>
            <a:r>
              <a:rPr lang="es-MX" sz="3600" dirty="0">
                <a:solidFill>
                  <a:srgbClr val="FF0066"/>
                </a:solidFill>
              </a:rPr>
              <a:t>¿</a:t>
            </a:r>
            <a:r>
              <a:rPr lang="es-MX" sz="3600" b="1" dirty="0" smtClean="0">
                <a:solidFill>
                  <a:srgbClr val="FF0066"/>
                </a:solidFill>
              </a:rPr>
              <a:t>Quienes</a:t>
            </a:r>
            <a:r>
              <a:rPr lang="es-MX" sz="3600" dirty="0" smtClean="0">
                <a:solidFill>
                  <a:srgbClr val="FF0066"/>
                </a:solidFill>
              </a:rPr>
              <a:t> son </a:t>
            </a:r>
            <a:r>
              <a:rPr lang="es-MX" sz="3600" dirty="0">
                <a:solidFill>
                  <a:srgbClr val="FF0066"/>
                </a:solidFill>
              </a:rPr>
              <a:t>los </a:t>
            </a:r>
            <a:r>
              <a:rPr lang="es-MX" sz="3600" b="1" dirty="0">
                <a:solidFill>
                  <a:srgbClr val="FF0066"/>
                </a:solidFill>
              </a:rPr>
              <a:t>destinatarios</a:t>
            </a:r>
            <a:r>
              <a:rPr lang="es-MX" sz="3600" dirty="0">
                <a:solidFill>
                  <a:srgbClr val="FF0066"/>
                </a:solidFill>
              </a:rPr>
              <a:t> de sus acciones? </a:t>
            </a:r>
            <a:r>
              <a:rPr lang="es-MX" sz="3600" dirty="0" smtClean="0">
                <a:solidFill>
                  <a:srgbClr val="FF0066"/>
                </a:solidFill>
              </a:rPr>
              <a:t> Equipos de Conducción (inspector/a)/ Equipos docentes (director/a)</a:t>
            </a:r>
          </a:p>
          <a:p>
            <a:pPr>
              <a:buClr>
                <a:srgbClr val="7030A0"/>
              </a:buClr>
            </a:pPr>
            <a:r>
              <a:rPr lang="es-MX" sz="3600" dirty="0" smtClean="0"/>
              <a:t>¿</a:t>
            </a:r>
            <a:r>
              <a:rPr lang="es-MX" sz="3600" b="1" dirty="0" smtClean="0"/>
              <a:t>Cuándo</a:t>
            </a:r>
            <a:r>
              <a:rPr lang="es-MX" sz="3600" dirty="0"/>
              <a:t>? </a:t>
            </a:r>
            <a:r>
              <a:rPr lang="es-MX" sz="3600" dirty="0" smtClean="0"/>
              <a:t>A corto, a mediano y largo plazo</a:t>
            </a:r>
            <a:endParaRPr lang="en-US" sz="3600" dirty="0"/>
          </a:p>
          <a:p>
            <a:pPr>
              <a:buClr>
                <a:srgbClr val="7030A0"/>
              </a:buClr>
            </a:pPr>
            <a:r>
              <a:rPr lang="es-MX" sz="3600" dirty="0" smtClean="0">
                <a:solidFill>
                  <a:srgbClr val="FF0066"/>
                </a:solidFill>
              </a:rPr>
              <a:t>¿</a:t>
            </a:r>
            <a:r>
              <a:rPr lang="es-MX" sz="3600" b="1" dirty="0" smtClean="0">
                <a:solidFill>
                  <a:srgbClr val="FF0066"/>
                </a:solidFill>
              </a:rPr>
              <a:t>En qué espacios</a:t>
            </a:r>
            <a:r>
              <a:rPr lang="es-MX" sz="3600" dirty="0" smtClean="0">
                <a:solidFill>
                  <a:srgbClr val="FF0066"/>
                </a:solidFill>
              </a:rPr>
              <a:t>?. Reuniones, talleres, capacitaciones, entrevistas, visitas a las escuelas/aula (de acuerdo al rol).</a:t>
            </a:r>
          </a:p>
          <a:p>
            <a:pPr>
              <a:buClr>
                <a:srgbClr val="7030A0"/>
              </a:buClr>
            </a:pPr>
            <a:r>
              <a:rPr lang="es-MX" sz="3600" dirty="0" smtClean="0"/>
              <a:t>¿</a:t>
            </a:r>
            <a:r>
              <a:rPr lang="es-MX" sz="3600" b="1" dirty="0" smtClean="0"/>
              <a:t>Cómo</a:t>
            </a:r>
            <a:r>
              <a:rPr lang="es-MX" sz="3600" dirty="0" smtClean="0"/>
              <a:t>? Con un plan de intervención </a:t>
            </a:r>
            <a:r>
              <a:rPr lang="es-MX" sz="3600" b="1" dirty="0" smtClean="0"/>
              <a:t>PES</a:t>
            </a:r>
            <a:endParaRPr lang="en-US" sz="3600" b="1" dirty="0"/>
          </a:p>
          <a:p>
            <a:pPr marL="0" indent="0">
              <a:buNone/>
            </a:pPr>
            <a:r>
              <a:rPr lang="en" dirty="0" smtClean="0"/>
              <a:t> </a:t>
            </a:r>
            <a:endParaRPr dirty="0"/>
          </a:p>
        </p:txBody>
      </p:sp>
      <p:sp>
        <p:nvSpPr>
          <p:cNvPr id="519" name="Google Shape;519;p38"/>
          <p:cNvSpPr txBox="1">
            <a:spLocks noGrp="1"/>
          </p:cNvSpPr>
          <p:nvPr>
            <p:ph type="title"/>
          </p:nvPr>
        </p:nvSpPr>
        <p:spPr>
          <a:xfrm>
            <a:off x="966697" y="410559"/>
            <a:ext cx="10272000" cy="763600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r>
              <a:rPr lang="es-MX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Algunos </a:t>
            </a:r>
            <a:r>
              <a:rPr lang="es-MX" sz="6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interrogantes</a:t>
            </a:r>
            <a:endParaRPr sz="6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0" name="Google Shape;520;p38"/>
          <p:cNvSpPr/>
          <p:nvPr/>
        </p:nvSpPr>
        <p:spPr>
          <a:xfrm>
            <a:off x="1221439" y="6594019"/>
            <a:ext cx="1227267" cy="179600"/>
          </a:xfrm>
          <a:custGeom>
            <a:avLst/>
            <a:gdLst/>
            <a:ahLst/>
            <a:cxnLst/>
            <a:rect l="l" t="t" r="r" b="b"/>
            <a:pathLst>
              <a:path w="36818" h="5388" extrusionOk="0">
                <a:moveTo>
                  <a:pt x="0" y="1"/>
                </a:moveTo>
                <a:lnTo>
                  <a:pt x="0" y="1804"/>
                </a:lnTo>
                <a:cubicBezTo>
                  <a:pt x="1073" y="1804"/>
                  <a:pt x="1598" y="2329"/>
                  <a:pt x="2397" y="3265"/>
                </a:cubicBezTo>
                <a:cubicBezTo>
                  <a:pt x="3196" y="4201"/>
                  <a:pt x="4200" y="5388"/>
                  <a:pt x="6140" y="5388"/>
                </a:cubicBezTo>
                <a:cubicBezTo>
                  <a:pt x="8080" y="5388"/>
                  <a:pt x="9085" y="4201"/>
                  <a:pt x="9883" y="3265"/>
                </a:cubicBezTo>
                <a:cubicBezTo>
                  <a:pt x="10705" y="2329"/>
                  <a:pt x="11207" y="1804"/>
                  <a:pt x="12280" y="1804"/>
                </a:cubicBezTo>
                <a:cubicBezTo>
                  <a:pt x="13353" y="1804"/>
                  <a:pt x="13855" y="2329"/>
                  <a:pt x="14654" y="3265"/>
                </a:cubicBezTo>
                <a:cubicBezTo>
                  <a:pt x="15453" y="4201"/>
                  <a:pt x="16457" y="5388"/>
                  <a:pt x="18397" y="5388"/>
                </a:cubicBezTo>
                <a:cubicBezTo>
                  <a:pt x="20360" y="5388"/>
                  <a:pt x="21342" y="4201"/>
                  <a:pt x="22163" y="3265"/>
                </a:cubicBezTo>
                <a:cubicBezTo>
                  <a:pt x="22962" y="2329"/>
                  <a:pt x="23465" y="1804"/>
                  <a:pt x="24537" y="1804"/>
                </a:cubicBezTo>
                <a:cubicBezTo>
                  <a:pt x="25610" y="1804"/>
                  <a:pt x="26112" y="2329"/>
                  <a:pt x="26934" y="3265"/>
                </a:cubicBezTo>
                <a:cubicBezTo>
                  <a:pt x="27733" y="4201"/>
                  <a:pt x="28737" y="5388"/>
                  <a:pt x="30677" y="5388"/>
                </a:cubicBezTo>
                <a:cubicBezTo>
                  <a:pt x="32617" y="5388"/>
                  <a:pt x="33622" y="4201"/>
                  <a:pt x="34421" y="3265"/>
                </a:cubicBezTo>
                <a:cubicBezTo>
                  <a:pt x="35220" y="2329"/>
                  <a:pt x="35745" y="1804"/>
                  <a:pt x="36817" y="1804"/>
                </a:cubicBezTo>
                <a:lnTo>
                  <a:pt x="36817" y="1"/>
                </a:lnTo>
                <a:cubicBezTo>
                  <a:pt x="34854" y="1"/>
                  <a:pt x="33873" y="1165"/>
                  <a:pt x="33051" y="2101"/>
                </a:cubicBezTo>
                <a:cubicBezTo>
                  <a:pt x="32252" y="3060"/>
                  <a:pt x="31750" y="3585"/>
                  <a:pt x="30677" y="3585"/>
                </a:cubicBezTo>
                <a:cubicBezTo>
                  <a:pt x="29605" y="3585"/>
                  <a:pt x="29102" y="3060"/>
                  <a:pt x="28281" y="2101"/>
                </a:cubicBezTo>
                <a:cubicBezTo>
                  <a:pt x="27482" y="1165"/>
                  <a:pt x="26477" y="1"/>
                  <a:pt x="24537" y="1"/>
                </a:cubicBezTo>
                <a:cubicBezTo>
                  <a:pt x="22597" y="1"/>
                  <a:pt x="21593" y="1165"/>
                  <a:pt x="20794" y="2101"/>
                </a:cubicBezTo>
                <a:cubicBezTo>
                  <a:pt x="19995" y="3060"/>
                  <a:pt x="19470" y="3585"/>
                  <a:pt x="18397" y="3585"/>
                </a:cubicBezTo>
                <a:cubicBezTo>
                  <a:pt x="17347" y="3585"/>
                  <a:pt x="16822" y="3060"/>
                  <a:pt x="16023" y="2101"/>
                </a:cubicBezTo>
                <a:cubicBezTo>
                  <a:pt x="15225" y="1165"/>
                  <a:pt x="14220" y="1"/>
                  <a:pt x="12280" y="1"/>
                </a:cubicBezTo>
                <a:cubicBezTo>
                  <a:pt x="10317" y="1"/>
                  <a:pt x="9336" y="1165"/>
                  <a:pt x="8537" y="2101"/>
                </a:cubicBezTo>
                <a:cubicBezTo>
                  <a:pt x="7715" y="3060"/>
                  <a:pt x="7213" y="3585"/>
                  <a:pt x="6140" y="3585"/>
                </a:cubicBezTo>
                <a:cubicBezTo>
                  <a:pt x="5067" y="3585"/>
                  <a:pt x="4565" y="3060"/>
                  <a:pt x="3766" y="2101"/>
                </a:cubicBezTo>
                <a:cubicBezTo>
                  <a:pt x="2945" y="1165"/>
                  <a:pt x="1963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10" name="Google Shape;1116;p53"/>
          <p:cNvGrpSpPr/>
          <p:nvPr/>
        </p:nvGrpSpPr>
        <p:grpSpPr>
          <a:xfrm rot="5400000">
            <a:off x="10175192" y="944609"/>
            <a:ext cx="3574516" cy="459099"/>
            <a:chOff x="2084100" y="3288600"/>
            <a:chExt cx="3440950" cy="191175"/>
          </a:xfrm>
        </p:grpSpPr>
        <p:sp>
          <p:nvSpPr>
            <p:cNvPr id="11" name="Google Shape;1117;p53"/>
            <p:cNvSpPr/>
            <p:nvPr/>
          </p:nvSpPr>
          <p:spPr>
            <a:xfrm>
              <a:off x="2084100" y="3288600"/>
              <a:ext cx="3182450" cy="191175"/>
            </a:xfrm>
            <a:custGeom>
              <a:avLst/>
              <a:gdLst/>
              <a:ahLst/>
              <a:cxnLst/>
              <a:rect l="l" t="t" r="r" b="b"/>
              <a:pathLst>
                <a:path w="127298" h="7647" extrusionOk="0">
                  <a:moveTo>
                    <a:pt x="1713" y="0"/>
                  </a:moveTo>
                  <a:lnTo>
                    <a:pt x="1" y="3835"/>
                  </a:lnTo>
                  <a:lnTo>
                    <a:pt x="1713" y="7647"/>
                  </a:lnTo>
                  <a:lnTo>
                    <a:pt x="127298" y="7647"/>
                  </a:lnTo>
                  <a:lnTo>
                    <a:pt x="12729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" name="Google Shape;1118;p53"/>
            <p:cNvSpPr/>
            <p:nvPr/>
          </p:nvSpPr>
          <p:spPr>
            <a:xfrm>
              <a:off x="2084675" y="3384475"/>
              <a:ext cx="3182450" cy="95300"/>
            </a:xfrm>
            <a:custGeom>
              <a:avLst/>
              <a:gdLst/>
              <a:ahLst/>
              <a:cxnLst/>
              <a:rect l="l" t="t" r="r" b="b"/>
              <a:pathLst>
                <a:path w="127298" h="3812" extrusionOk="0">
                  <a:moveTo>
                    <a:pt x="1" y="0"/>
                  </a:moveTo>
                  <a:lnTo>
                    <a:pt x="1690" y="3812"/>
                  </a:lnTo>
                  <a:lnTo>
                    <a:pt x="127297" y="3812"/>
                  </a:lnTo>
                  <a:lnTo>
                    <a:pt x="12729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" name="Google Shape;1119;p53"/>
            <p:cNvSpPr/>
            <p:nvPr/>
          </p:nvSpPr>
          <p:spPr>
            <a:xfrm>
              <a:off x="5211175" y="3288600"/>
              <a:ext cx="313875" cy="191175"/>
            </a:xfrm>
            <a:custGeom>
              <a:avLst/>
              <a:gdLst/>
              <a:ahLst/>
              <a:cxnLst/>
              <a:rect l="l" t="t" r="r" b="b"/>
              <a:pathLst>
                <a:path w="12555" h="7647" extrusionOk="0">
                  <a:moveTo>
                    <a:pt x="2100" y="0"/>
                  </a:moveTo>
                  <a:lnTo>
                    <a:pt x="2100" y="229"/>
                  </a:lnTo>
                  <a:lnTo>
                    <a:pt x="754" y="1073"/>
                  </a:lnTo>
                  <a:cubicBezTo>
                    <a:pt x="1" y="1530"/>
                    <a:pt x="1" y="2283"/>
                    <a:pt x="754" y="2762"/>
                  </a:cubicBezTo>
                  <a:lnTo>
                    <a:pt x="1439" y="3196"/>
                  </a:lnTo>
                  <a:cubicBezTo>
                    <a:pt x="1986" y="3538"/>
                    <a:pt x="1986" y="4109"/>
                    <a:pt x="1439" y="4451"/>
                  </a:cubicBezTo>
                  <a:lnTo>
                    <a:pt x="731" y="4885"/>
                  </a:lnTo>
                  <a:cubicBezTo>
                    <a:pt x="1" y="5364"/>
                    <a:pt x="1" y="6118"/>
                    <a:pt x="731" y="6574"/>
                  </a:cubicBezTo>
                  <a:lnTo>
                    <a:pt x="2100" y="7419"/>
                  </a:lnTo>
                  <a:lnTo>
                    <a:pt x="2100" y="7647"/>
                  </a:lnTo>
                  <a:lnTo>
                    <a:pt x="2443" y="7647"/>
                  </a:lnTo>
                  <a:lnTo>
                    <a:pt x="12554" y="3835"/>
                  </a:lnTo>
                  <a:lnTo>
                    <a:pt x="2420" y="0"/>
                  </a:lnTo>
                  <a:close/>
                </a:path>
              </a:pathLst>
            </a:custGeom>
            <a:solidFill>
              <a:srgbClr val="FFE3A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" name="Google Shape;1120;p53"/>
            <p:cNvSpPr/>
            <p:nvPr/>
          </p:nvSpPr>
          <p:spPr>
            <a:xfrm>
              <a:off x="5440575" y="3356500"/>
              <a:ext cx="84475" cy="55375"/>
            </a:xfrm>
            <a:custGeom>
              <a:avLst/>
              <a:gdLst/>
              <a:ahLst/>
              <a:cxnLst/>
              <a:rect l="l" t="t" r="r" b="b"/>
              <a:pathLst>
                <a:path w="3379" h="2215" extrusionOk="0">
                  <a:moveTo>
                    <a:pt x="457" y="1"/>
                  </a:moveTo>
                  <a:cubicBezTo>
                    <a:pt x="160" y="343"/>
                    <a:pt x="0" y="708"/>
                    <a:pt x="0" y="1119"/>
                  </a:cubicBezTo>
                  <a:cubicBezTo>
                    <a:pt x="0" y="1530"/>
                    <a:pt x="160" y="1895"/>
                    <a:pt x="434" y="2215"/>
                  </a:cubicBezTo>
                  <a:lnTo>
                    <a:pt x="3378" y="1119"/>
                  </a:lnTo>
                  <a:lnTo>
                    <a:pt x="45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6266595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84678" y="1140439"/>
            <a:ext cx="9298236" cy="4935555"/>
          </a:xfrm>
        </p:spPr>
        <p:txBody>
          <a:bodyPr/>
          <a:lstStyle/>
          <a:p>
            <a:pPr algn="l"/>
            <a:r>
              <a:rPr lang="es-MX" sz="4267" dirty="0"/>
              <a:t>   </a:t>
            </a:r>
            <a:r>
              <a:rPr lang="es-MX" sz="4400" b="1" dirty="0"/>
              <a:t>Planificar</a:t>
            </a:r>
            <a:r>
              <a:rPr lang="es-MX" sz="4400" dirty="0"/>
              <a:t> </a:t>
            </a:r>
            <a:r>
              <a:rPr lang="es-MX" sz="4400" b="1" dirty="0"/>
              <a:t>acciones</a:t>
            </a:r>
            <a:r>
              <a:rPr lang="es-MX" sz="4400" dirty="0"/>
              <a:t> acordes a la </a:t>
            </a:r>
            <a:r>
              <a:rPr lang="es-MX" sz="4400" b="1" dirty="0"/>
              <a:t>lectura</a:t>
            </a:r>
            <a:r>
              <a:rPr lang="es-MX" sz="4400" dirty="0"/>
              <a:t> y </a:t>
            </a:r>
            <a:r>
              <a:rPr lang="es-MX" sz="4400" b="1" dirty="0"/>
              <a:t>análisis</a:t>
            </a:r>
            <a:r>
              <a:rPr lang="es-MX" sz="4400" dirty="0"/>
              <a:t> pedagógico de la </a:t>
            </a:r>
            <a:r>
              <a:rPr lang="es-MX" sz="4400" b="1" dirty="0"/>
              <a:t>información</a:t>
            </a:r>
            <a:r>
              <a:rPr lang="es-MX" sz="4400" dirty="0"/>
              <a:t> </a:t>
            </a:r>
            <a:r>
              <a:rPr lang="es-MX" sz="4400" dirty="0" smtClean="0"/>
              <a:t>que brindan los indicadores cuantitativos y cualitativos acordes </a:t>
            </a:r>
            <a:r>
              <a:rPr lang="es-MX" sz="4400" dirty="0"/>
              <a:t>a la </a:t>
            </a:r>
            <a:r>
              <a:rPr lang="es-MX" sz="4400" b="1" dirty="0"/>
              <a:t>situación</a:t>
            </a:r>
            <a:r>
              <a:rPr lang="es-MX" sz="4400" dirty="0"/>
              <a:t> </a:t>
            </a:r>
            <a:r>
              <a:rPr lang="es-MX" sz="4400" b="1" dirty="0"/>
              <a:t>problemática</a:t>
            </a:r>
            <a:r>
              <a:rPr lang="es-MX" sz="4400" dirty="0"/>
              <a:t> planteada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5018200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58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Contextualizar </a:t>
            </a:r>
            <a:r>
              <a:rPr lang="es-MX" sz="5867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acciones</a:t>
            </a:r>
            <a:endParaRPr lang="en-US" sz="5867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5463" indent="0">
              <a:buNone/>
            </a:pPr>
            <a:r>
              <a:rPr lang="es-MX" sz="4000" dirty="0"/>
              <a:t>A partir de la </a:t>
            </a:r>
            <a:r>
              <a:rPr lang="es-MX" sz="4000" b="1" dirty="0"/>
              <a:t>lectura</a:t>
            </a:r>
            <a:r>
              <a:rPr lang="es-MX" sz="4000" dirty="0"/>
              <a:t> de los </a:t>
            </a:r>
            <a:r>
              <a:rPr lang="es-MX" sz="4000" b="1" dirty="0"/>
              <a:t>indicadores</a:t>
            </a:r>
            <a:r>
              <a:rPr lang="es-MX" sz="4000" dirty="0"/>
              <a:t> y teniendo en cuenta la </a:t>
            </a:r>
            <a:r>
              <a:rPr lang="es-MX" sz="4000" b="1" dirty="0"/>
              <a:t>situación diagnosticada </a:t>
            </a:r>
            <a:r>
              <a:rPr lang="es-MX" sz="4000" dirty="0"/>
              <a:t>se </a:t>
            </a:r>
            <a:r>
              <a:rPr lang="es-MX" sz="4000" b="1" dirty="0"/>
              <a:t>contextualizan las acciones </a:t>
            </a:r>
            <a:r>
              <a:rPr lang="es-MX" sz="4000" dirty="0"/>
              <a:t>siempre en el marco del </a:t>
            </a:r>
            <a:r>
              <a:rPr lang="es-MX" sz="4000" b="1" dirty="0">
                <a:solidFill>
                  <a:srgbClr val="FF0066"/>
                </a:solidFill>
              </a:rPr>
              <a:t>Proyecto </a:t>
            </a:r>
            <a:r>
              <a:rPr lang="es-MX" sz="4000" b="1" dirty="0" smtClean="0">
                <a:solidFill>
                  <a:srgbClr val="FF0066"/>
                </a:solidFill>
              </a:rPr>
              <a:t>de Supervisión </a:t>
            </a:r>
            <a:r>
              <a:rPr lang="es-MX" sz="4000" dirty="0" smtClean="0"/>
              <a:t>desde el rol al que se aspira. </a:t>
            </a:r>
            <a:r>
              <a:rPr lang="es-MX" sz="4000" dirty="0"/>
              <a:t>Y teniendo en cuenta la </a:t>
            </a:r>
            <a:r>
              <a:rPr lang="es-MX" sz="4000" b="1" dirty="0"/>
              <a:t>planificación de su agenda</a:t>
            </a:r>
            <a:r>
              <a:rPr lang="es-MX" sz="4000" dirty="0"/>
              <a:t>.</a:t>
            </a:r>
            <a:endParaRPr lang="en-US" sz="4000" dirty="0"/>
          </a:p>
          <a:p>
            <a:endParaRPr lang="en-US" dirty="0"/>
          </a:p>
        </p:txBody>
      </p:sp>
      <p:sp>
        <p:nvSpPr>
          <p:cNvPr id="4" name="Google Shape;520;p38"/>
          <p:cNvSpPr/>
          <p:nvPr/>
        </p:nvSpPr>
        <p:spPr>
          <a:xfrm>
            <a:off x="1069340" y="1522033"/>
            <a:ext cx="1227267" cy="179600"/>
          </a:xfrm>
          <a:custGeom>
            <a:avLst/>
            <a:gdLst/>
            <a:ahLst/>
            <a:cxnLst/>
            <a:rect l="l" t="t" r="r" b="b"/>
            <a:pathLst>
              <a:path w="36818" h="5388" extrusionOk="0">
                <a:moveTo>
                  <a:pt x="0" y="1"/>
                </a:moveTo>
                <a:lnTo>
                  <a:pt x="0" y="1804"/>
                </a:lnTo>
                <a:cubicBezTo>
                  <a:pt x="1073" y="1804"/>
                  <a:pt x="1598" y="2329"/>
                  <a:pt x="2397" y="3265"/>
                </a:cubicBezTo>
                <a:cubicBezTo>
                  <a:pt x="3196" y="4201"/>
                  <a:pt x="4200" y="5388"/>
                  <a:pt x="6140" y="5388"/>
                </a:cubicBezTo>
                <a:cubicBezTo>
                  <a:pt x="8080" y="5388"/>
                  <a:pt x="9085" y="4201"/>
                  <a:pt x="9883" y="3265"/>
                </a:cubicBezTo>
                <a:cubicBezTo>
                  <a:pt x="10705" y="2329"/>
                  <a:pt x="11207" y="1804"/>
                  <a:pt x="12280" y="1804"/>
                </a:cubicBezTo>
                <a:cubicBezTo>
                  <a:pt x="13353" y="1804"/>
                  <a:pt x="13855" y="2329"/>
                  <a:pt x="14654" y="3265"/>
                </a:cubicBezTo>
                <a:cubicBezTo>
                  <a:pt x="15453" y="4201"/>
                  <a:pt x="16457" y="5388"/>
                  <a:pt x="18397" y="5388"/>
                </a:cubicBezTo>
                <a:cubicBezTo>
                  <a:pt x="20360" y="5388"/>
                  <a:pt x="21342" y="4201"/>
                  <a:pt x="22163" y="3265"/>
                </a:cubicBezTo>
                <a:cubicBezTo>
                  <a:pt x="22962" y="2329"/>
                  <a:pt x="23465" y="1804"/>
                  <a:pt x="24537" y="1804"/>
                </a:cubicBezTo>
                <a:cubicBezTo>
                  <a:pt x="25610" y="1804"/>
                  <a:pt x="26112" y="2329"/>
                  <a:pt x="26934" y="3265"/>
                </a:cubicBezTo>
                <a:cubicBezTo>
                  <a:pt x="27733" y="4201"/>
                  <a:pt x="28737" y="5388"/>
                  <a:pt x="30677" y="5388"/>
                </a:cubicBezTo>
                <a:cubicBezTo>
                  <a:pt x="32617" y="5388"/>
                  <a:pt x="33622" y="4201"/>
                  <a:pt x="34421" y="3265"/>
                </a:cubicBezTo>
                <a:cubicBezTo>
                  <a:pt x="35220" y="2329"/>
                  <a:pt x="35745" y="1804"/>
                  <a:pt x="36817" y="1804"/>
                </a:cubicBezTo>
                <a:lnTo>
                  <a:pt x="36817" y="1"/>
                </a:lnTo>
                <a:cubicBezTo>
                  <a:pt x="34854" y="1"/>
                  <a:pt x="33873" y="1165"/>
                  <a:pt x="33051" y="2101"/>
                </a:cubicBezTo>
                <a:cubicBezTo>
                  <a:pt x="32252" y="3060"/>
                  <a:pt x="31750" y="3585"/>
                  <a:pt x="30677" y="3585"/>
                </a:cubicBezTo>
                <a:cubicBezTo>
                  <a:pt x="29605" y="3585"/>
                  <a:pt x="29102" y="3060"/>
                  <a:pt x="28281" y="2101"/>
                </a:cubicBezTo>
                <a:cubicBezTo>
                  <a:pt x="27482" y="1165"/>
                  <a:pt x="26477" y="1"/>
                  <a:pt x="24537" y="1"/>
                </a:cubicBezTo>
                <a:cubicBezTo>
                  <a:pt x="22597" y="1"/>
                  <a:pt x="21593" y="1165"/>
                  <a:pt x="20794" y="2101"/>
                </a:cubicBezTo>
                <a:cubicBezTo>
                  <a:pt x="19995" y="3060"/>
                  <a:pt x="19470" y="3585"/>
                  <a:pt x="18397" y="3585"/>
                </a:cubicBezTo>
                <a:cubicBezTo>
                  <a:pt x="17347" y="3585"/>
                  <a:pt x="16822" y="3060"/>
                  <a:pt x="16023" y="2101"/>
                </a:cubicBezTo>
                <a:cubicBezTo>
                  <a:pt x="15225" y="1165"/>
                  <a:pt x="14220" y="1"/>
                  <a:pt x="12280" y="1"/>
                </a:cubicBezTo>
                <a:cubicBezTo>
                  <a:pt x="10317" y="1"/>
                  <a:pt x="9336" y="1165"/>
                  <a:pt x="8537" y="2101"/>
                </a:cubicBezTo>
                <a:cubicBezTo>
                  <a:pt x="7715" y="3060"/>
                  <a:pt x="7213" y="3585"/>
                  <a:pt x="6140" y="3585"/>
                </a:cubicBezTo>
                <a:cubicBezTo>
                  <a:pt x="5067" y="3585"/>
                  <a:pt x="4565" y="3060"/>
                  <a:pt x="3766" y="2101"/>
                </a:cubicBezTo>
                <a:cubicBezTo>
                  <a:pt x="2945" y="1165"/>
                  <a:pt x="1963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5" name="Google Shape;520;p38"/>
          <p:cNvSpPr/>
          <p:nvPr/>
        </p:nvSpPr>
        <p:spPr>
          <a:xfrm>
            <a:off x="8738367" y="6138033"/>
            <a:ext cx="1227267" cy="179600"/>
          </a:xfrm>
          <a:custGeom>
            <a:avLst/>
            <a:gdLst/>
            <a:ahLst/>
            <a:cxnLst/>
            <a:rect l="l" t="t" r="r" b="b"/>
            <a:pathLst>
              <a:path w="36818" h="5388" extrusionOk="0">
                <a:moveTo>
                  <a:pt x="0" y="1"/>
                </a:moveTo>
                <a:lnTo>
                  <a:pt x="0" y="1804"/>
                </a:lnTo>
                <a:cubicBezTo>
                  <a:pt x="1073" y="1804"/>
                  <a:pt x="1598" y="2329"/>
                  <a:pt x="2397" y="3265"/>
                </a:cubicBezTo>
                <a:cubicBezTo>
                  <a:pt x="3196" y="4201"/>
                  <a:pt x="4200" y="5388"/>
                  <a:pt x="6140" y="5388"/>
                </a:cubicBezTo>
                <a:cubicBezTo>
                  <a:pt x="8080" y="5388"/>
                  <a:pt x="9085" y="4201"/>
                  <a:pt x="9883" y="3265"/>
                </a:cubicBezTo>
                <a:cubicBezTo>
                  <a:pt x="10705" y="2329"/>
                  <a:pt x="11207" y="1804"/>
                  <a:pt x="12280" y="1804"/>
                </a:cubicBezTo>
                <a:cubicBezTo>
                  <a:pt x="13353" y="1804"/>
                  <a:pt x="13855" y="2329"/>
                  <a:pt x="14654" y="3265"/>
                </a:cubicBezTo>
                <a:cubicBezTo>
                  <a:pt x="15453" y="4201"/>
                  <a:pt x="16457" y="5388"/>
                  <a:pt x="18397" y="5388"/>
                </a:cubicBezTo>
                <a:cubicBezTo>
                  <a:pt x="20360" y="5388"/>
                  <a:pt x="21342" y="4201"/>
                  <a:pt x="22163" y="3265"/>
                </a:cubicBezTo>
                <a:cubicBezTo>
                  <a:pt x="22962" y="2329"/>
                  <a:pt x="23465" y="1804"/>
                  <a:pt x="24537" y="1804"/>
                </a:cubicBezTo>
                <a:cubicBezTo>
                  <a:pt x="25610" y="1804"/>
                  <a:pt x="26112" y="2329"/>
                  <a:pt x="26934" y="3265"/>
                </a:cubicBezTo>
                <a:cubicBezTo>
                  <a:pt x="27733" y="4201"/>
                  <a:pt x="28737" y="5388"/>
                  <a:pt x="30677" y="5388"/>
                </a:cubicBezTo>
                <a:cubicBezTo>
                  <a:pt x="32617" y="5388"/>
                  <a:pt x="33622" y="4201"/>
                  <a:pt x="34421" y="3265"/>
                </a:cubicBezTo>
                <a:cubicBezTo>
                  <a:pt x="35220" y="2329"/>
                  <a:pt x="35745" y="1804"/>
                  <a:pt x="36817" y="1804"/>
                </a:cubicBezTo>
                <a:lnTo>
                  <a:pt x="36817" y="1"/>
                </a:lnTo>
                <a:cubicBezTo>
                  <a:pt x="34854" y="1"/>
                  <a:pt x="33873" y="1165"/>
                  <a:pt x="33051" y="2101"/>
                </a:cubicBezTo>
                <a:cubicBezTo>
                  <a:pt x="32252" y="3060"/>
                  <a:pt x="31750" y="3585"/>
                  <a:pt x="30677" y="3585"/>
                </a:cubicBezTo>
                <a:cubicBezTo>
                  <a:pt x="29605" y="3585"/>
                  <a:pt x="29102" y="3060"/>
                  <a:pt x="28281" y="2101"/>
                </a:cubicBezTo>
                <a:cubicBezTo>
                  <a:pt x="27482" y="1165"/>
                  <a:pt x="26477" y="1"/>
                  <a:pt x="24537" y="1"/>
                </a:cubicBezTo>
                <a:cubicBezTo>
                  <a:pt x="22597" y="1"/>
                  <a:pt x="21593" y="1165"/>
                  <a:pt x="20794" y="2101"/>
                </a:cubicBezTo>
                <a:cubicBezTo>
                  <a:pt x="19995" y="3060"/>
                  <a:pt x="19470" y="3585"/>
                  <a:pt x="18397" y="3585"/>
                </a:cubicBezTo>
                <a:cubicBezTo>
                  <a:pt x="17347" y="3585"/>
                  <a:pt x="16822" y="3060"/>
                  <a:pt x="16023" y="2101"/>
                </a:cubicBezTo>
                <a:cubicBezTo>
                  <a:pt x="15225" y="1165"/>
                  <a:pt x="14220" y="1"/>
                  <a:pt x="12280" y="1"/>
                </a:cubicBezTo>
                <a:cubicBezTo>
                  <a:pt x="10317" y="1"/>
                  <a:pt x="9336" y="1165"/>
                  <a:pt x="8537" y="2101"/>
                </a:cubicBezTo>
                <a:cubicBezTo>
                  <a:pt x="7715" y="3060"/>
                  <a:pt x="7213" y="3585"/>
                  <a:pt x="6140" y="3585"/>
                </a:cubicBezTo>
                <a:cubicBezTo>
                  <a:pt x="5067" y="3585"/>
                  <a:pt x="4565" y="3060"/>
                  <a:pt x="3766" y="2101"/>
                </a:cubicBezTo>
                <a:cubicBezTo>
                  <a:pt x="2945" y="1165"/>
                  <a:pt x="1963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777284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097" y="0"/>
            <a:ext cx="4939903" cy="6858000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5548" y="2439618"/>
            <a:ext cx="6796549" cy="2708800"/>
          </a:xfrm>
        </p:spPr>
        <p:txBody>
          <a:bodyPr/>
          <a:lstStyle/>
          <a:p>
            <a:r>
              <a:rPr lang="es-MX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mi </a:t>
            </a:r>
            <a:r>
              <a:rPr lang="es-MX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ebook</a:t>
            </a:r>
            <a:r>
              <a:rPr lang="es-MX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vas a encontrar todos los componentes del </a:t>
            </a:r>
            <a:r>
              <a:rPr lang="es-MX" sz="6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PES</a:t>
            </a:r>
            <a:br>
              <a:rPr lang="es-MX" sz="6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acciones que podrás usar para resolver el problema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254799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59999" y="623400"/>
            <a:ext cx="9835379" cy="763600"/>
          </a:xfrm>
        </p:spPr>
        <p:txBody>
          <a:bodyPr/>
          <a:lstStyle/>
          <a:p>
            <a:pPr algn="ctr"/>
            <a:r>
              <a:rPr lang="es-MX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 CUALQUIER PROBLEMÁTICA 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5464" indent="0" algn="just">
              <a:buNone/>
            </a:pPr>
            <a:r>
              <a:rPr lang="es-MX" sz="4000" dirty="0"/>
              <a:t>En el despliegue de su rol, </a:t>
            </a:r>
            <a:r>
              <a:rPr lang="es-MX" sz="4000" b="1" dirty="0" smtClean="0"/>
              <a:t>desarrollan</a:t>
            </a:r>
            <a:r>
              <a:rPr lang="es-MX" sz="4000" dirty="0" smtClean="0"/>
              <a:t> </a:t>
            </a:r>
            <a:r>
              <a:rPr lang="es-MX" sz="4000" b="1" dirty="0"/>
              <a:t>ideas</a:t>
            </a:r>
            <a:r>
              <a:rPr lang="es-MX" sz="4000" dirty="0"/>
              <a:t> y </a:t>
            </a:r>
            <a:r>
              <a:rPr lang="es-MX" sz="4000" b="1" dirty="0"/>
              <a:t>estrategias</a:t>
            </a:r>
            <a:r>
              <a:rPr lang="es-MX" sz="4000" dirty="0"/>
              <a:t>, </a:t>
            </a:r>
            <a:r>
              <a:rPr lang="es-MX" sz="4000" b="1" dirty="0"/>
              <a:t>seleccionan recursos </a:t>
            </a:r>
            <a:r>
              <a:rPr lang="es-MX" sz="4000" dirty="0"/>
              <a:t>que convocan a </a:t>
            </a:r>
            <a:r>
              <a:rPr lang="es-MX" sz="4000" b="1" dirty="0"/>
              <a:t>repensar</a:t>
            </a:r>
            <a:r>
              <a:rPr lang="es-MX" sz="4000" dirty="0"/>
              <a:t> las </a:t>
            </a:r>
            <a:r>
              <a:rPr lang="es-MX" sz="4000" b="1" dirty="0"/>
              <a:t>prácticas</a:t>
            </a:r>
            <a:r>
              <a:rPr lang="es-MX" sz="4000" dirty="0"/>
              <a:t> de </a:t>
            </a:r>
            <a:r>
              <a:rPr lang="es-MX" sz="4000" b="1" dirty="0"/>
              <a:t>asesoramiento</a:t>
            </a:r>
            <a:r>
              <a:rPr lang="es-MX" sz="4000" dirty="0"/>
              <a:t> </a:t>
            </a:r>
            <a:r>
              <a:rPr lang="es-MX" sz="4000" b="1" dirty="0" smtClean="0"/>
              <a:t>con </a:t>
            </a:r>
            <a:r>
              <a:rPr lang="es-MX" sz="4000" b="1" dirty="0"/>
              <a:t>el objetivo de transformar </a:t>
            </a:r>
            <a:r>
              <a:rPr lang="es-MX" sz="4000" dirty="0"/>
              <a:t>las </a:t>
            </a:r>
            <a:r>
              <a:rPr lang="es-MX" sz="4000" b="1" dirty="0"/>
              <a:t>prácticas de enseñanza </a:t>
            </a:r>
            <a:r>
              <a:rPr lang="es-MX" sz="4000" dirty="0"/>
              <a:t>y de las </a:t>
            </a:r>
            <a:r>
              <a:rPr lang="es-MX" sz="4000" b="1" dirty="0"/>
              <a:t>trayectorias</a:t>
            </a:r>
            <a:r>
              <a:rPr lang="es-MX" sz="4000" dirty="0"/>
              <a:t> </a:t>
            </a:r>
            <a:r>
              <a:rPr lang="es-MX" sz="4000" b="1" dirty="0"/>
              <a:t>escolares</a:t>
            </a:r>
            <a:r>
              <a:rPr lang="es-MX" sz="4000" dirty="0"/>
              <a:t> de las y los </a:t>
            </a:r>
            <a:r>
              <a:rPr lang="es-MX" sz="4000" dirty="0" smtClean="0"/>
              <a:t>estudiantes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476381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ítulo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ítulo 3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ítulo 4"/>
          <p:cNvSpPr>
            <a:spLocks noGrp="1"/>
          </p:cNvSpPr>
          <p:nvPr>
            <p:ph type="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ítulo 5"/>
          <p:cNvSpPr>
            <a:spLocks noGrp="1"/>
          </p:cNvSpPr>
          <p:nvPr>
            <p:ph type="title" idx="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" y="0"/>
            <a:ext cx="121892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86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613" y="-576634"/>
            <a:ext cx="6317792" cy="7953249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009935" y="587648"/>
            <a:ext cx="468118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Todo lo que sucede en la escuela está enmarcado en el Proyecto institucional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562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78113" y="1278553"/>
            <a:ext cx="10272000" cy="4436400"/>
          </a:xfrm>
        </p:spPr>
        <p:txBody>
          <a:bodyPr/>
          <a:lstStyle/>
          <a:p>
            <a:pPr marL="135464" indent="0">
              <a:buNone/>
            </a:pPr>
            <a:r>
              <a:rPr lang="es-MX" sz="5400" dirty="0"/>
              <a:t>El </a:t>
            </a:r>
            <a:r>
              <a:rPr lang="es-MX" sz="5400" b="1" dirty="0">
                <a:solidFill>
                  <a:srgbClr val="FF0066"/>
                </a:solidFill>
              </a:rPr>
              <a:t>plan de trabajo de la supervisión </a:t>
            </a:r>
            <a:r>
              <a:rPr lang="es-MX" sz="5400" dirty="0"/>
              <a:t>direcciona la mirada hacia la </a:t>
            </a:r>
            <a:r>
              <a:rPr lang="es-MX" sz="5400" b="1" dirty="0"/>
              <a:t>construcción</a:t>
            </a:r>
            <a:r>
              <a:rPr lang="es-MX" sz="5400" dirty="0"/>
              <a:t> de las </a:t>
            </a:r>
            <a:r>
              <a:rPr lang="es-MX" sz="5400" b="1" dirty="0"/>
              <a:t>condiciones institucionales </a:t>
            </a:r>
            <a:r>
              <a:rPr lang="es-MX" sz="5400" dirty="0"/>
              <a:t>y </a:t>
            </a:r>
            <a:r>
              <a:rPr lang="es-MX" sz="5400" b="1" dirty="0"/>
              <a:t>didácticas</a:t>
            </a:r>
            <a:r>
              <a:rPr lang="es-MX" sz="5400" dirty="0"/>
              <a:t> para que la enseñanza y el aprendizaje </a:t>
            </a:r>
            <a:r>
              <a:rPr lang="es-MX" sz="5400" dirty="0" smtClean="0"/>
              <a:t>sucedan.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98463350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07009" y="859808"/>
            <a:ext cx="6268800" cy="1422579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es-MX" sz="6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 de intervención del director/a</a:t>
            </a:r>
            <a:endParaRPr lang="en-US" sz="60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lipse 2"/>
          <p:cNvSpPr/>
          <p:nvPr/>
        </p:nvSpPr>
        <p:spPr>
          <a:xfrm>
            <a:off x="9730854" y="818866"/>
            <a:ext cx="1651379" cy="1610435"/>
          </a:xfrm>
          <a:prstGeom prst="ellipse">
            <a:avLst/>
          </a:prstGeom>
          <a:solidFill>
            <a:srgbClr val="FF006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tiempo</a:t>
            </a:r>
            <a:endParaRPr lang="en-US" dirty="0"/>
          </a:p>
        </p:txBody>
      </p:sp>
      <p:cxnSp>
        <p:nvCxnSpPr>
          <p:cNvPr id="5" name="Conector recto de flecha 4"/>
          <p:cNvCxnSpPr/>
          <p:nvPr/>
        </p:nvCxnSpPr>
        <p:spPr>
          <a:xfrm>
            <a:off x="10672549" y="2565778"/>
            <a:ext cx="13648" cy="504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10276764" y="3507475"/>
            <a:ext cx="1105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Corto</a:t>
            </a:r>
          </a:p>
          <a:p>
            <a:r>
              <a:rPr lang="es-MX" dirty="0" smtClean="0"/>
              <a:t>Mediano</a:t>
            </a:r>
          </a:p>
          <a:p>
            <a:r>
              <a:rPr lang="es-MX" dirty="0" smtClean="0"/>
              <a:t>Largo </a:t>
            </a:r>
            <a:endParaRPr lang="en-US" dirty="0"/>
          </a:p>
        </p:txBody>
      </p:sp>
      <p:sp>
        <p:nvSpPr>
          <p:cNvPr id="8" name="Abrir llave 7"/>
          <p:cNvSpPr/>
          <p:nvPr/>
        </p:nvSpPr>
        <p:spPr>
          <a:xfrm>
            <a:off x="9935570" y="3466531"/>
            <a:ext cx="232012" cy="11191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uadroTexto 8"/>
          <p:cNvSpPr txBox="1"/>
          <p:nvPr/>
        </p:nvSpPr>
        <p:spPr>
          <a:xfrm>
            <a:off x="9189457" y="3841423"/>
            <a:ext cx="759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plazo</a:t>
            </a:r>
            <a:endParaRPr lang="en-US" dirty="0"/>
          </a:p>
        </p:txBody>
      </p:sp>
      <p:sp>
        <p:nvSpPr>
          <p:cNvPr id="10" name="CuadroTexto 9"/>
          <p:cNvSpPr txBox="1"/>
          <p:nvPr/>
        </p:nvSpPr>
        <p:spPr>
          <a:xfrm>
            <a:off x="2256447" y="4026089"/>
            <a:ext cx="1787857" cy="28623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Reunión con los docentes involucrados para conversar acerca del problema.</a:t>
            </a:r>
          </a:p>
          <a:p>
            <a:r>
              <a:rPr lang="es-MX" dirty="0" smtClean="0"/>
              <a:t>Hacer hincapié en la fundamentación del área o tema</a:t>
            </a:r>
            <a:endParaRPr lang="en-U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2292824" y="3195092"/>
            <a:ext cx="1787857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Primer intervención</a:t>
            </a:r>
            <a:endParaRPr lang="en-U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23081" y="4026089"/>
            <a:ext cx="1528549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Análisis de indicadores que aparecen en la problemática y otros que se pueden mencionar</a:t>
            </a:r>
            <a:endParaRPr lang="en-U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382136" y="3195092"/>
            <a:ext cx="1569493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Diagnóstico</a:t>
            </a:r>
          </a:p>
          <a:p>
            <a:endParaRPr lang="en-US" dirty="0"/>
          </a:p>
        </p:txBody>
      </p:sp>
      <p:sp>
        <p:nvSpPr>
          <p:cNvPr id="18" name="Rectángulo 17"/>
          <p:cNvSpPr/>
          <p:nvPr/>
        </p:nvSpPr>
        <p:spPr>
          <a:xfrm>
            <a:off x="4271722" y="4026089"/>
            <a:ext cx="1787857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MX" dirty="0" smtClean="0"/>
              <a:t>Taller de reflexión sobre </a:t>
            </a:r>
            <a:r>
              <a:rPr lang="es-MX" dirty="0"/>
              <a:t>el </a:t>
            </a:r>
            <a:r>
              <a:rPr lang="es-MX" dirty="0" smtClean="0"/>
              <a:t>tema con el Equipo  docente para analizar posibles estrategias de enseñanza.</a:t>
            </a:r>
            <a:endParaRPr lang="es-MX" dirty="0"/>
          </a:p>
        </p:txBody>
      </p:sp>
      <p:sp>
        <p:nvSpPr>
          <p:cNvPr id="20" name="CuadroTexto 19"/>
          <p:cNvSpPr txBox="1"/>
          <p:nvPr/>
        </p:nvSpPr>
        <p:spPr>
          <a:xfrm>
            <a:off x="5220268" y="3041602"/>
            <a:ext cx="1787857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Talleres de capacitación</a:t>
            </a:r>
            <a:endParaRPr lang="en-US" dirty="0"/>
          </a:p>
        </p:txBody>
      </p:sp>
      <p:sp>
        <p:nvSpPr>
          <p:cNvPr id="21" name="Rectángulo 20"/>
          <p:cNvSpPr/>
          <p:nvPr/>
        </p:nvSpPr>
        <p:spPr>
          <a:xfrm>
            <a:off x="6382764" y="3761025"/>
            <a:ext cx="1787857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MX" dirty="0" smtClean="0"/>
              <a:t>Convocar a otros  por ejemplo  CIIE u organizaciones para trabajar sobre el tema</a:t>
            </a:r>
            <a:endParaRPr lang="es-MX" dirty="0"/>
          </a:p>
        </p:txBody>
      </p:sp>
      <p:sp>
        <p:nvSpPr>
          <p:cNvPr id="22" name="CuadroTexto 21"/>
          <p:cNvSpPr txBox="1"/>
          <p:nvPr/>
        </p:nvSpPr>
        <p:spPr>
          <a:xfrm>
            <a:off x="9000807" y="5363570"/>
            <a:ext cx="2634017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Trabajo con los equipos de docentes de manera personalizada</a:t>
            </a:r>
            <a:endParaRPr lang="en-US" dirty="0"/>
          </a:p>
        </p:txBody>
      </p:sp>
      <p:sp>
        <p:nvSpPr>
          <p:cNvPr id="23" name="Flecha abajo 22"/>
          <p:cNvSpPr/>
          <p:nvPr/>
        </p:nvSpPr>
        <p:spPr>
          <a:xfrm>
            <a:off x="9949218" y="6496334"/>
            <a:ext cx="514193" cy="3616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ángulo 3"/>
          <p:cNvSpPr/>
          <p:nvPr/>
        </p:nvSpPr>
        <p:spPr>
          <a:xfrm>
            <a:off x="6382764" y="5284149"/>
            <a:ext cx="1787857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MX" dirty="0" smtClean="0"/>
              <a:t>análisis de bibliografía de algún autor o documento sobre el tema.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1796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 txBox="1">
            <a:spLocks noGrp="1"/>
          </p:cNvSpPr>
          <p:nvPr>
            <p:ph type="title"/>
          </p:nvPr>
        </p:nvSpPr>
        <p:spPr>
          <a:xfrm>
            <a:off x="4135289" y="1005052"/>
            <a:ext cx="3466495" cy="9971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Trabajo con los equipos de docentes de manera personalizada</a:t>
            </a:r>
            <a:endParaRPr lang="en-US" sz="2400" dirty="0"/>
          </a:p>
        </p:txBody>
      </p:sp>
      <p:sp>
        <p:nvSpPr>
          <p:cNvPr id="4" name="Flecha abajo 3"/>
          <p:cNvSpPr/>
          <p:nvPr/>
        </p:nvSpPr>
        <p:spPr>
          <a:xfrm>
            <a:off x="5725234" y="354841"/>
            <a:ext cx="286603" cy="368490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1091821" y="3138985"/>
            <a:ext cx="1610436" cy="20313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Visita al aula para observar los avances de la puesta en marcha las propuestas de enseñanza</a:t>
            </a:r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6523629" y="3138985"/>
            <a:ext cx="1665027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Entrevistas con los docentes para sobre situaciones puntuales</a:t>
            </a:r>
            <a:endParaRPr lang="en-US" dirty="0"/>
          </a:p>
        </p:txBody>
      </p:sp>
      <p:sp>
        <p:nvSpPr>
          <p:cNvPr id="7" name="CuadroTexto 6"/>
          <p:cNvSpPr txBox="1"/>
          <p:nvPr/>
        </p:nvSpPr>
        <p:spPr>
          <a:xfrm>
            <a:off x="8659503" y="3138985"/>
            <a:ext cx="1869743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Trabajo con parejas pedagógicas</a:t>
            </a:r>
            <a:endParaRPr lang="en-US" dirty="0"/>
          </a:p>
        </p:txBody>
      </p:sp>
      <p:sp>
        <p:nvSpPr>
          <p:cNvPr id="8" name="CuadroTexto 7"/>
          <p:cNvSpPr txBox="1"/>
          <p:nvPr/>
        </p:nvSpPr>
        <p:spPr>
          <a:xfrm>
            <a:off x="3551830" y="3138985"/>
            <a:ext cx="2231408" cy="1754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Revisión de planificaciones y producciones de los alumnos </a:t>
            </a:r>
          </a:p>
          <a:p>
            <a:r>
              <a:rPr lang="es-MX" dirty="0" smtClean="0"/>
              <a:t>Asesoramiento sobre los mismos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72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07009" y="859808"/>
            <a:ext cx="6268800" cy="1422579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es-MX" sz="6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 de intervención del Inspector/a</a:t>
            </a:r>
            <a:endParaRPr lang="en-US" sz="6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lipse 2"/>
          <p:cNvSpPr/>
          <p:nvPr/>
        </p:nvSpPr>
        <p:spPr>
          <a:xfrm>
            <a:off x="9730854" y="818866"/>
            <a:ext cx="1651379" cy="16104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tiempo</a:t>
            </a:r>
            <a:endParaRPr lang="en-US" dirty="0"/>
          </a:p>
        </p:txBody>
      </p:sp>
      <p:cxnSp>
        <p:nvCxnSpPr>
          <p:cNvPr id="5" name="Conector recto de flecha 4"/>
          <p:cNvCxnSpPr/>
          <p:nvPr/>
        </p:nvCxnSpPr>
        <p:spPr>
          <a:xfrm>
            <a:off x="10672549" y="2565778"/>
            <a:ext cx="13648" cy="504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10276764" y="3507475"/>
            <a:ext cx="1105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Corto</a:t>
            </a:r>
          </a:p>
          <a:p>
            <a:r>
              <a:rPr lang="es-MX" dirty="0" smtClean="0"/>
              <a:t>Mediano</a:t>
            </a:r>
          </a:p>
          <a:p>
            <a:r>
              <a:rPr lang="es-MX" dirty="0" smtClean="0"/>
              <a:t>Largo </a:t>
            </a:r>
            <a:endParaRPr lang="en-US" dirty="0"/>
          </a:p>
        </p:txBody>
      </p:sp>
      <p:sp>
        <p:nvSpPr>
          <p:cNvPr id="8" name="Abrir llave 7"/>
          <p:cNvSpPr/>
          <p:nvPr/>
        </p:nvSpPr>
        <p:spPr>
          <a:xfrm>
            <a:off x="9935570" y="3466531"/>
            <a:ext cx="232012" cy="11191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uadroTexto 8"/>
          <p:cNvSpPr txBox="1"/>
          <p:nvPr/>
        </p:nvSpPr>
        <p:spPr>
          <a:xfrm>
            <a:off x="9189457" y="3841423"/>
            <a:ext cx="759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plazo</a:t>
            </a:r>
            <a:endParaRPr lang="en-US" dirty="0"/>
          </a:p>
        </p:txBody>
      </p:sp>
      <p:sp>
        <p:nvSpPr>
          <p:cNvPr id="10" name="CuadroTexto 9"/>
          <p:cNvSpPr txBox="1"/>
          <p:nvPr/>
        </p:nvSpPr>
        <p:spPr>
          <a:xfrm>
            <a:off x="2256447" y="4026089"/>
            <a:ext cx="1787857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Reunión </a:t>
            </a:r>
            <a:r>
              <a:rPr lang="es-MX" dirty="0" err="1" smtClean="0"/>
              <a:t>areal</a:t>
            </a:r>
            <a:endParaRPr lang="es-MX" dirty="0" smtClean="0"/>
          </a:p>
          <a:p>
            <a:r>
              <a:rPr lang="es-MX" dirty="0" smtClean="0"/>
              <a:t>Tratamiento del tema central de la problemática </a:t>
            </a:r>
          </a:p>
          <a:p>
            <a:r>
              <a:rPr lang="es-MX" dirty="0" smtClean="0"/>
              <a:t>Análisis de bibliografía o normativa</a:t>
            </a:r>
            <a:endParaRPr lang="en-U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2292824" y="3195092"/>
            <a:ext cx="1787857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Primer encuentro</a:t>
            </a:r>
            <a:endParaRPr lang="en-U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23081" y="4026089"/>
            <a:ext cx="1528549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Análisis de indicadores que aparecen en la problemática y otros que se pueden mencionar</a:t>
            </a:r>
            <a:endParaRPr lang="en-U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382136" y="3195092"/>
            <a:ext cx="1569493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Diagnóstico</a:t>
            </a:r>
          </a:p>
          <a:p>
            <a:endParaRPr lang="en-U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4253552" y="3184309"/>
            <a:ext cx="1787857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segundo encuentro</a:t>
            </a:r>
            <a:endParaRPr lang="en-US" dirty="0"/>
          </a:p>
        </p:txBody>
      </p:sp>
      <p:sp>
        <p:nvSpPr>
          <p:cNvPr id="18" name="Rectángulo 17"/>
          <p:cNvSpPr/>
          <p:nvPr/>
        </p:nvSpPr>
        <p:spPr>
          <a:xfrm>
            <a:off x="4271722" y="4026089"/>
            <a:ext cx="1787857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MX" dirty="0" smtClean="0"/>
              <a:t>Taller </a:t>
            </a:r>
            <a:r>
              <a:rPr lang="es-MX" dirty="0"/>
              <a:t>sobre el PES del Equipo de Conducción haciendo hincapié sobre el tema que surgió del diagnóstico.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6359929" y="3184309"/>
            <a:ext cx="1787857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Otros  encuentros</a:t>
            </a:r>
            <a:endParaRPr lang="en-US" dirty="0"/>
          </a:p>
        </p:txBody>
      </p:sp>
      <p:sp>
        <p:nvSpPr>
          <p:cNvPr id="21" name="Rectángulo 20"/>
          <p:cNvSpPr/>
          <p:nvPr/>
        </p:nvSpPr>
        <p:spPr>
          <a:xfrm>
            <a:off x="6359929" y="4026089"/>
            <a:ext cx="1787857" cy="25853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Clr>
                <a:srgbClr val="7030A0"/>
              </a:buClr>
            </a:pPr>
            <a:r>
              <a:rPr lang="es-MX" dirty="0"/>
              <a:t>Encuentros con otros </a:t>
            </a:r>
            <a:r>
              <a:rPr lang="es-MX" dirty="0" smtClean="0"/>
              <a:t>inspectores/as </a:t>
            </a:r>
            <a:r>
              <a:rPr lang="es-MX" dirty="0"/>
              <a:t>para trabajar el tema y análisis de bibliografía de algún autor o documento sobre el tema.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8884693" y="5363570"/>
            <a:ext cx="2634017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Trabajo con los equipos de conducción de manera personalizada</a:t>
            </a:r>
            <a:endParaRPr lang="en-US" dirty="0"/>
          </a:p>
        </p:txBody>
      </p:sp>
      <p:sp>
        <p:nvSpPr>
          <p:cNvPr id="23" name="Flecha abajo 22"/>
          <p:cNvSpPr/>
          <p:nvPr/>
        </p:nvSpPr>
        <p:spPr>
          <a:xfrm>
            <a:off x="9949218" y="6496334"/>
            <a:ext cx="514193" cy="3616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2096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 txBox="1">
            <a:spLocks noGrp="1"/>
          </p:cNvSpPr>
          <p:nvPr>
            <p:ph type="title"/>
          </p:nvPr>
        </p:nvSpPr>
        <p:spPr>
          <a:xfrm>
            <a:off x="4135289" y="1005052"/>
            <a:ext cx="3466495" cy="9971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Trabajo con los equipos de conducción de manera personalizada</a:t>
            </a:r>
            <a:endParaRPr lang="en-US" sz="2400" dirty="0"/>
          </a:p>
        </p:txBody>
      </p:sp>
      <p:sp>
        <p:nvSpPr>
          <p:cNvPr id="4" name="Flecha abajo 3"/>
          <p:cNvSpPr/>
          <p:nvPr/>
        </p:nvSpPr>
        <p:spPr>
          <a:xfrm>
            <a:off x="5725234" y="354841"/>
            <a:ext cx="286603" cy="3684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1091821" y="3138985"/>
            <a:ext cx="1610436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Visita a la escuela para observar los avances de la puesta en marcha del PES del Equipo de conducción</a:t>
            </a:r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6523629" y="3138985"/>
            <a:ext cx="1665027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Entrevistas en sede para asesorar al equipo de conducción de ser necesario</a:t>
            </a:r>
            <a:endParaRPr lang="en-US" dirty="0"/>
          </a:p>
        </p:txBody>
      </p:sp>
      <p:sp>
        <p:nvSpPr>
          <p:cNvPr id="7" name="CuadroTexto 6"/>
          <p:cNvSpPr txBox="1"/>
          <p:nvPr/>
        </p:nvSpPr>
        <p:spPr>
          <a:xfrm>
            <a:off x="8659503" y="3138985"/>
            <a:ext cx="1869743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Visita al aula para asesorar al director sobre las practicas que observa y como tiene que llevar el registro del asesoramiento</a:t>
            </a:r>
            <a:endParaRPr lang="en-US" dirty="0"/>
          </a:p>
        </p:txBody>
      </p:sp>
      <p:sp>
        <p:nvSpPr>
          <p:cNvPr id="8" name="CuadroTexto 7"/>
          <p:cNvSpPr txBox="1"/>
          <p:nvPr/>
        </p:nvSpPr>
        <p:spPr>
          <a:xfrm>
            <a:off x="3551830" y="3138985"/>
            <a:ext cx="2231408" cy="25853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En las distintas visitas ir con un motivo en particular: por ejemplo ver los informes y registros de asesoramiento que el Equipo directivo realiza a los docentes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50187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/>
          <p:cNvSpPr>
            <a:spLocks noGrp="1"/>
          </p:cNvSpPr>
          <p:nvPr>
            <p:ph type="title"/>
          </p:nvPr>
        </p:nvSpPr>
        <p:spPr>
          <a:xfrm>
            <a:off x="464023" y="1293124"/>
            <a:ext cx="6523629" cy="4271749"/>
          </a:xfrm>
        </p:spPr>
        <p:txBody>
          <a:bodyPr>
            <a:normAutofit/>
          </a:bodyPr>
          <a:lstStyle/>
          <a:p>
            <a:pPr algn="ctr"/>
            <a:r>
              <a:rPr lang="es-ES" sz="4900" dirty="0" smtClean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  <a:t>Cómo introducir una cita</a:t>
            </a:r>
            <a:br>
              <a:rPr lang="es-ES" sz="4900" dirty="0" smtClean="0">
                <a:solidFill>
                  <a:srgbClr val="FF0066"/>
                </a:solidFill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 EBOOK 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/>
            </a:r>
            <a:br>
              <a:rPr lang="es-ES" dirty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</a:b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Kalam" panose="02000000000000000000" pitchFamily="2" charset="0"/>
                <a:cs typeface="Kalam" panose="02000000000000000000" pitchFamily="2" charset="0"/>
              </a:rPr>
              <a:t>Citas de autores imprescindibles para tu Prueba de Selección</a:t>
            </a:r>
            <a:endParaRPr lang="es-ES" sz="3100" dirty="0">
              <a:solidFill>
                <a:schemeClr val="accent1">
                  <a:lumMod val="50000"/>
                </a:schemeClr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410" y="0"/>
            <a:ext cx="4949590" cy="6871449"/>
          </a:xfrm>
        </p:spPr>
      </p:pic>
    </p:spTree>
    <p:extLst>
      <p:ext uri="{BB962C8B-B14F-4D97-AF65-F5344CB8AC3E}">
        <p14:creationId xmlns:p14="http://schemas.microsoft.com/office/powerpoint/2010/main" val="139327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83711" y="784980"/>
            <a:ext cx="7160800" cy="768800"/>
          </a:xfrm>
        </p:spPr>
        <p:txBody>
          <a:bodyPr/>
          <a:lstStyle/>
          <a:p>
            <a:r>
              <a:rPr lang="es-MX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Cómo y cuándo se </a:t>
            </a:r>
            <a:r>
              <a:rPr lang="es-MX" sz="7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monitorearán y evaluarán </a:t>
            </a:r>
            <a:r>
              <a:rPr lang="es-MX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intervenciones desarrolladas </a:t>
            </a: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0471" y="309785"/>
            <a:ext cx="487723" cy="612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83281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3648" y="494467"/>
            <a:ext cx="8525194" cy="768800"/>
          </a:xfrm>
        </p:spPr>
        <p:txBody>
          <a:bodyPr/>
          <a:lstStyle/>
          <a:p>
            <a:r>
              <a:rPr lang="es-MX" sz="6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Hablemos de la conclusión</a:t>
            </a:r>
            <a:endParaRPr lang="en-US" sz="6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336715" y="1263267"/>
            <a:ext cx="8549088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s-MX" sz="3200" dirty="0"/>
              <a:t>Recuerden cuál es el tema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rgbClr val="7030A0"/>
                </a:solidFill>
              </a:rPr>
              <a:t>Mencionen en una oración que con las acciones descriptas y las que puedan surgir buscaran resolver el problema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s-MX" sz="3200" dirty="0"/>
              <a:t>Esta resolución busca la mejora en los aprendizajes de los alumnos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rgbClr val="7030A0"/>
                </a:solidFill>
              </a:rPr>
              <a:t>Pueden reforzar con algo de la bibliografía no abriendo el tema sino cerrándolo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s-MX" sz="3200" dirty="0"/>
              <a:t>Tiene que ser muy contundente pues es lo último que resonará en los oídos de la CE</a:t>
            </a:r>
            <a:endParaRPr lang="es-MX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1720460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 GUÍO A TRAVÉS </a:t>
            </a:r>
            <a:r>
              <a:rPr lang="es-MX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LOS LIBROS DIGITALES Y MIS CURSOS PARA ALCANZAR TU SUEÑO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301" y="1825625"/>
            <a:ext cx="8263398" cy="4351338"/>
          </a:xfrm>
        </p:spPr>
      </p:pic>
    </p:spTree>
    <p:extLst>
      <p:ext uri="{BB962C8B-B14F-4D97-AF65-F5344CB8AC3E}">
        <p14:creationId xmlns:p14="http://schemas.microsoft.com/office/powerpoint/2010/main" val="278145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04" y="620972"/>
            <a:ext cx="2661313" cy="2661313"/>
          </a:xfrm>
          <a:prstGeom prst="rect">
            <a:avLst/>
          </a:prstGeom>
        </p:spPr>
      </p:pic>
      <p:pic>
        <p:nvPicPr>
          <p:cNvPr id="3" name="Marcador de contenido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287" y="3671248"/>
            <a:ext cx="2613545" cy="261354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049" y="620972"/>
            <a:ext cx="2610947" cy="2610947"/>
          </a:xfrm>
          <a:prstGeom prst="rect">
            <a:avLst/>
          </a:prstGeom>
        </p:spPr>
      </p:pic>
      <p:pic>
        <p:nvPicPr>
          <p:cNvPr id="5" name="Marcador de contenido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537" y="3671248"/>
            <a:ext cx="2593073" cy="2593073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9580728" y="753774"/>
            <a:ext cx="19106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</a:t>
            </a:r>
            <a:r>
              <a:rPr lang="es-MX" sz="2400" b="1" strike="sng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$6413</a:t>
            </a:r>
            <a:endParaRPr lang="es-MX" sz="2400" b="1" strike="sngStrik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Sólo por hoy</a:t>
            </a:r>
          </a:p>
          <a:p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5451 </a:t>
            </a:r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</a:t>
            </a:r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cuotas de </a:t>
            </a:r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908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3854674" y="753774"/>
            <a:ext cx="180800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</a:t>
            </a:r>
            <a:r>
              <a:rPr lang="es-MX" sz="2400" b="1" strike="sng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2400" b="1" strike="sng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7969</a:t>
            </a:r>
            <a:endParaRPr lang="es-MX" sz="2400" b="1" strike="sngStrik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Sólo por hoy</a:t>
            </a:r>
          </a:p>
          <a:p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6774</a:t>
            </a:r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6 cuotas de </a:t>
            </a:r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1129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9580728" y="3862317"/>
            <a:ext cx="205325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</a:t>
            </a:r>
            <a:r>
              <a:rPr lang="es-MX" sz="2400" b="1" strike="sng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2400" b="1" strike="sng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10279</a:t>
            </a:r>
            <a:endParaRPr lang="es-MX" sz="2400" b="1" strike="sngStrik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Sólo por hoy</a:t>
            </a:r>
          </a:p>
          <a:p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8737</a:t>
            </a:r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6 cuotas de </a:t>
            </a:r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1456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3906262" y="3862317"/>
            <a:ext cx="17564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</a:t>
            </a:r>
            <a:r>
              <a:rPr lang="es-MX" sz="2400" b="1" strike="sng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2400" b="1" strike="sng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7969</a:t>
            </a:r>
            <a:endParaRPr lang="es-MX" sz="2400" b="1" strike="sngStrik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Sólo por hoy</a:t>
            </a:r>
          </a:p>
          <a:p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6774</a:t>
            </a:r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6 cuotas de </a:t>
            </a:r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1129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094381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134" y="3805441"/>
            <a:ext cx="1748644" cy="193002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358" y="382135"/>
            <a:ext cx="2542291" cy="3200401"/>
          </a:xfrm>
          <a:prstGeom prst="rect">
            <a:avLst/>
          </a:prstGeom>
        </p:spPr>
      </p:pic>
      <p:pic>
        <p:nvPicPr>
          <p:cNvPr id="4" name="Picture 2" descr="https://www.mbconsultoraeducativa.com/wp-content/uploads/2021/06/libro-pruebas-de-seleccion-1-300x30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70" y="3756779"/>
            <a:ext cx="1754140" cy="1897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Marcador de contenido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842" y="3781790"/>
            <a:ext cx="1528524" cy="212202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997" y="725519"/>
            <a:ext cx="1624083" cy="2254692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668178" y="4105133"/>
            <a:ext cx="158992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</a:t>
            </a:r>
            <a:r>
              <a:rPr lang="es-MX" b="1" strike="sng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$2000</a:t>
            </a:r>
            <a:endParaRPr lang="es-MX" b="1" strike="sngStrik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Sólo por hoy</a:t>
            </a:r>
          </a:p>
          <a:p>
            <a:r>
              <a:rPr lang="es-MX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$1700 </a:t>
            </a:r>
            <a:r>
              <a:rPr lang="es-MX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6 cuotas de </a:t>
            </a:r>
            <a:r>
              <a:rPr lang="es-MX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$283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10163033" y="4004565"/>
            <a:ext cx="134203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</a:t>
            </a:r>
            <a:r>
              <a:rPr lang="es-MX" b="1" strike="sng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$1750</a:t>
            </a:r>
          </a:p>
          <a:p>
            <a:r>
              <a:rPr lang="es-MX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Sólo por hoy</a:t>
            </a:r>
          </a:p>
          <a:p>
            <a:r>
              <a:rPr lang="es-MX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$1487 o 6 cuotas de $248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6821061" y="4079129"/>
            <a:ext cx="141481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</a:t>
            </a:r>
            <a:r>
              <a:rPr lang="es-MX" b="1" strike="sng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$3200</a:t>
            </a:r>
          </a:p>
          <a:p>
            <a:r>
              <a:rPr lang="es-MX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Sólo por hoy</a:t>
            </a:r>
          </a:p>
          <a:p>
            <a:r>
              <a:rPr lang="es-MX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$2750 o 6 cuotas de $458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4748750" y="1112714"/>
            <a:ext cx="139274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</a:t>
            </a:r>
            <a:r>
              <a:rPr lang="es-MX" b="1" strike="sng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$3500</a:t>
            </a:r>
          </a:p>
          <a:p>
            <a:r>
              <a:rPr lang="es-MX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Sólo por hoy</a:t>
            </a:r>
          </a:p>
          <a:p>
            <a:r>
              <a:rPr lang="es-MX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$2975 o 6 cuotas de $496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9839515" y="974521"/>
            <a:ext cx="151314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</a:t>
            </a:r>
            <a:r>
              <a:rPr lang="es-MX" b="1" strike="sng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$2750</a:t>
            </a:r>
          </a:p>
          <a:p>
            <a:r>
              <a:rPr lang="es-MX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Sólo por hoy</a:t>
            </a:r>
          </a:p>
          <a:p>
            <a:r>
              <a:rPr lang="es-MX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$2337 o 6 cuotas de $389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061072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ente de negocios terminando una carrera de mercado vector gratui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617" y="1221013"/>
            <a:ext cx="5962650" cy="5962650"/>
          </a:xfrm>
          <a:prstGeom prst="rect">
            <a:avLst/>
          </a:prstGeom>
          <a:noFill/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06057" y="217713"/>
            <a:ext cx="5355771" cy="2242457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SORTEO</a:t>
            </a:r>
            <a:endParaRPr lang="en-US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330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Muestra fondo pregunta abstracta vector gratuit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53" r="43945" b="28465"/>
          <a:stretch/>
        </p:blipFill>
        <p:spPr bwMode="auto">
          <a:xfrm rot="19832743">
            <a:off x="1081314" y="447391"/>
            <a:ext cx="3316968" cy="323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Muestra fondo pregunta abstracta vector gratuit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53" r="43945" b="28465"/>
          <a:stretch/>
        </p:blipFill>
        <p:spPr bwMode="auto">
          <a:xfrm rot="1862388">
            <a:off x="8051346" y="544001"/>
            <a:ext cx="3342368" cy="323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81314" y="320028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sz="8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Sección de preguntas</a:t>
            </a:r>
            <a:endParaRPr lang="en-US" sz="8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8648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83343" y="2411639"/>
            <a:ext cx="10515600" cy="1325563"/>
          </a:xfrm>
        </p:spPr>
        <p:txBody>
          <a:bodyPr>
            <a:normAutofit/>
          </a:bodyPr>
          <a:lstStyle/>
          <a:p>
            <a:r>
              <a:rPr lang="es-MX" sz="8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¡</a:t>
            </a:r>
            <a:r>
              <a:rPr lang="es-MX" sz="8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Gracias por participar!</a:t>
            </a:r>
            <a:endParaRPr lang="en-US" sz="8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571" y="4575627"/>
            <a:ext cx="1556657" cy="155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49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2153</Words>
  <Application>Microsoft Office PowerPoint</Application>
  <PresentationFormat>Panorámica</PresentationFormat>
  <Paragraphs>315</Paragraphs>
  <Slides>75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75</vt:i4>
      </vt:variant>
    </vt:vector>
  </HeadingPairs>
  <TitlesOfParts>
    <vt:vector size="86" baseType="lpstr">
      <vt:lpstr>Arial</vt:lpstr>
      <vt:lpstr>Calibri</vt:lpstr>
      <vt:lpstr>Calibri Light</vt:lpstr>
      <vt:lpstr>Kalam</vt:lpstr>
      <vt:lpstr>Kunstler Script</vt:lpstr>
      <vt:lpstr>Noteworthy Light</vt:lpstr>
      <vt:lpstr>Palace Script MT</vt:lpstr>
      <vt:lpstr>Roboto</vt:lpstr>
      <vt:lpstr>Times New Roman</vt:lpstr>
      <vt:lpstr>Wingdings</vt:lpstr>
      <vt:lpstr>Tema de Office</vt:lpstr>
      <vt:lpstr>HABLEMOS  de  LA PRUEBA DE SELECCIÓN  </vt:lpstr>
      <vt:lpstr>Presentación de PowerPoint</vt:lpstr>
      <vt:lpstr> Marta Bonserio</vt:lpstr>
      <vt:lpstr>HABLEMOS  de  LA PRUEBA DE SELECCIÓN  </vt:lpstr>
      <vt:lpstr>¡Gracias!</vt:lpstr>
      <vt:lpstr>Estás en el lugar correcto si…</vt:lpstr>
      <vt:lpstr>¿POR QUÉ CREE ESTA PROPUESTA?</vt:lpstr>
      <vt:lpstr>Algunos testimonios de alumnos que aprobaron la prueba de selección 2020</vt:lpstr>
      <vt:lpstr>¿Te gustan  los Regalos?</vt:lpstr>
      <vt:lpstr>¡Quedate hasta el FINAL!,  vamos a sortear un e-book a elección</vt:lpstr>
      <vt:lpstr>¡Nada Mejor que  “ El viejo y querido apunte”!</vt:lpstr>
      <vt:lpstr>Presentación de PowerPoint</vt:lpstr>
      <vt:lpstr>Hoy vamos a hablar sobre todo lo que necesitas saber sobre las  PRUEBAS DE SELECCIÓN</vt:lpstr>
      <vt:lpstr>PRIMER PASO</vt:lpstr>
      <vt:lpstr>¿DÓNDE ENCONTRAR ESTA INFORMACIÓN?</vt:lpstr>
      <vt:lpstr>Requisitos de inscripción</vt:lpstr>
      <vt:lpstr>¿Quiénes conforman la Comisión Evaluadora?</vt:lpstr>
      <vt:lpstr>INSTANCIAS DE EVALUACIÓN</vt:lpstr>
      <vt:lpstr>CON CUÁNTO SE APRUEBA  Y  CON CUÁNTO SE MERITÚA</vt:lpstr>
      <vt:lpstr>SEGUNDO PASO</vt:lpstr>
      <vt:lpstr>Organización del material</vt:lpstr>
      <vt:lpstr>Presentación de PowerPoint</vt:lpstr>
      <vt:lpstr>Tenemos en nuestras aulas virtuales la bibliografía para todos los niveles y modalidades y  un recorrido que les permitirá organizarse</vt:lpstr>
      <vt:lpstr>TERCER PASO</vt:lpstr>
      <vt:lpstr>ANÁLISIS TEMARIO</vt:lpstr>
      <vt:lpstr>Presentación de PowerPoint</vt:lpstr>
      <vt:lpstr>Presentación de PowerPoint</vt:lpstr>
      <vt:lpstr>Presentación de PowerPoint</vt:lpstr>
      <vt:lpstr>Presentación de PowerPoint</vt:lpstr>
      <vt:lpstr>Para incrementar tu vocabulario</vt:lpstr>
      <vt:lpstr>  EBOOK  Citas de autores imprescindibles para tu Prueba de Selección</vt:lpstr>
      <vt:lpstr>Quedate hasta el final te podés ganar un ebook a elección </vt:lpstr>
      <vt:lpstr>Presentación de PowerPoint</vt:lpstr>
      <vt:lpstr>CUARTO PASO</vt:lpstr>
      <vt:lpstr>Instancia escrita: distintos formatos</vt:lpstr>
      <vt:lpstr>Revisar la grilla de evaluación que utiliza la Comisión Evaluadora</vt:lpstr>
      <vt:lpstr>QUINTO PASO</vt:lpstr>
      <vt:lpstr>Durante la capilla armar un esquema</vt:lpstr>
      <vt:lpstr>EL COLOQUIO</vt:lpstr>
      <vt:lpstr>DIMENSIONES</vt:lpstr>
      <vt:lpstr>SEXTO PASO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¿Qué es una problemática?</vt:lpstr>
      <vt:lpstr>Presentación de PowerPoint</vt:lpstr>
      <vt:lpstr>PROBLEMÁTICA</vt:lpstr>
      <vt:lpstr>Partes de la problemática</vt:lpstr>
      <vt:lpstr>En el ebook van a encontrar  problemáticas para practicar</vt:lpstr>
      <vt:lpstr>Cómo resolver el problema</vt:lpstr>
      <vt:lpstr>PENSEMOS EL PROBLEMA EN CLAVE PEDAGÓGICA</vt:lpstr>
      <vt:lpstr>Qué acciones se van a planificar a partir de la organización de la agenda de trabajo enmarcadas en el PES </vt:lpstr>
      <vt:lpstr>Algunos interrogantes </vt:lpstr>
      <vt:lpstr>Presentación de PowerPoint</vt:lpstr>
      <vt:lpstr>Contextualizar las acciones</vt:lpstr>
      <vt:lpstr>En mi ebook vas a encontrar todos los componentes del PES y acciones que podrás usar para resolver el problema</vt:lpstr>
      <vt:lpstr>ANTE CUALQUIER PROBLEMÁTICA </vt:lpstr>
      <vt:lpstr>Presentación de PowerPoint</vt:lpstr>
      <vt:lpstr>Presentación de PowerPoint</vt:lpstr>
      <vt:lpstr>Presentación de PowerPoint</vt:lpstr>
      <vt:lpstr>Plan de intervención del director/a</vt:lpstr>
      <vt:lpstr>Trabajo con los equipos de docentes de manera personalizada</vt:lpstr>
      <vt:lpstr>Plan de intervención del Inspector/a</vt:lpstr>
      <vt:lpstr>Trabajo con los equipos de conducción de manera personalizada</vt:lpstr>
      <vt:lpstr>Cómo introducir una cita  EBOOK  Citas de autores imprescindibles para tu Prueba de Selección</vt:lpstr>
      <vt:lpstr>Cómo y cuándo se monitorearán y evaluarán las intervenciones desarrolladas  </vt:lpstr>
      <vt:lpstr>Hablemos de la conclusión</vt:lpstr>
      <vt:lpstr>TE GUÍO A TRAVÉS DE LOS LIBROS DIGITALES Y MIS CURSOS PARA ALCANZAR TU SUEÑO</vt:lpstr>
      <vt:lpstr>Presentación de PowerPoint</vt:lpstr>
      <vt:lpstr>Presentación de PowerPoint</vt:lpstr>
      <vt:lpstr>SORTEO</vt:lpstr>
      <vt:lpstr>Sección de preguntas</vt:lpstr>
      <vt:lpstr>¡Gracias por participar!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11</cp:revision>
  <dcterms:created xsi:type="dcterms:W3CDTF">2022-01-12T11:37:58Z</dcterms:created>
  <dcterms:modified xsi:type="dcterms:W3CDTF">2022-01-12T13:10:09Z</dcterms:modified>
</cp:coreProperties>
</file>