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4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90" r:id="rId32"/>
    <p:sldId id="291" r:id="rId33"/>
    <p:sldId id="292" r:id="rId34"/>
    <p:sldId id="338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43" r:id="rId72"/>
    <p:sldId id="340" r:id="rId73"/>
    <p:sldId id="341" r:id="rId74"/>
    <p:sldId id="342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97A8F-509C-4E7F-9EC8-6E5A06A5E530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08D85-CC62-48CE-927A-946A17A406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7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9786F-7A7F-924B-BF06-4887C206DDDB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9701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681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55501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21D49E-EF14-4A5C-818F-0F7967A2773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4603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E4179-2B90-CA46-BE2D-30CB335F9167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2730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6355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36045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E76A7C-CF75-473D-A140-E6D2E38F541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0005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6d82f3bb5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6d82f3bb5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1020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E4179-2B90-CA46-BE2D-30CB335F9167}" type="slidenum">
              <a:rPr lang="es-ES" smtClean="0"/>
              <a:pPr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1898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681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55501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21D49E-EF14-4A5C-818F-0F7967A2773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0507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6d82f3bb5e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6d82f3bb5e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5232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8ca31e2d25_0_20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8ca31e2d25_0_20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3239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8ca31e2d25_0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8ca31e2d25_0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3327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8bdc674ef4_0_2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8bdc674ef4_0_2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8406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E4179-2B90-CA46-BE2D-30CB335F9167}" type="slidenum">
              <a:rPr lang="es-ES" smtClean="0"/>
              <a:pPr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1484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66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894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85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81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59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91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020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958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71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95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253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>
            <a:spLocks noGrp="1"/>
          </p:cNvSpPr>
          <p:nvPr>
            <p:ph type="title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70" name="Google Shape;170;p26"/>
          <p:cNvSpPr txBox="1">
            <a:spLocks noGrp="1"/>
          </p:cNvSpPr>
          <p:nvPr>
            <p:ph type="title" idx="2"/>
          </p:nvPr>
        </p:nvSpPr>
        <p:spPr>
          <a:xfrm>
            <a:off x="6908804" y="2768600"/>
            <a:ext cx="3592800" cy="9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subTitle" idx="1"/>
          </p:nvPr>
        </p:nvSpPr>
        <p:spPr>
          <a:xfrm>
            <a:off x="6908799" y="3808363"/>
            <a:ext cx="3592800" cy="18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72" name="Google Shape;172;p26"/>
          <p:cNvSpPr/>
          <p:nvPr/>
        </p:nvSpPr>
        <p:spPr>
          <a:xfrm rot="5400000" flipH="1">
            <a:off x="0" y="4984004"/>
            <a:ext cx="1874000" cy="1874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" name="Google Shape;173;p26"/>
          <p:cNvSpPr/>
          <p:nvPr/>
        </p:nvSpPr>
        <p:spPr>
          <a:xfrm>
            <a:off x="11684000" y="1289833"/>
            <a:ext cx="647600" cy="241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49660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 + Three Colum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2024371" y="2008333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subTitle" idx="1"/>
          </p:nvPr>
        </p:nvSpPr>
        <p:spPr>
          <a:xfrm>
            <a:off x="2342351" y="2555433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title" idx="2"/>
          </p:nvPr>
        </p:nvSpPr>
        <p:spPr>
          <a:xfrm>
            <a:off x="6948071" y="2008333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subTitle" idx="3"/>
          </p:nvPr>
        </p:nvSpPr>
        <p:spPr>
          <a:xfrm>
            <a:off x="7266051" y="2555433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title" idx="4"/>
          </p:nvPr>
        </p:nvSpPr>
        <p:spPr>
          <a:xfrm>
            <a:off x="4486200" y="4530100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5"/>
          </p:nvPr>
        </p:nvSpPr>
        <p:spPr>
          <a:xfrm>
            <a:off x="4804200" y="5077200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title" idx="6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4" name="Google Shape;84;p15"/>
          <p:cNvSpPr/>
          <p:nvPr/>
        </p:nvSpPr>
        <p:spPr>
          <a:xfrm rot="-5400000">
            <a:off x="9893300" y="4559200"/>
            <a:ext cx="2298800" cy="2298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203981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0"/>
          <p:cNvSpPr txBox="1">
            <a:spLocks noGrp="1"/>
          </p:cNvSpPr>
          <p:nvPr>
            <p:ph type="title"/>
          </p:nvPr>
        </p:nvSpPr>
        <p:spPr>
          <a:xfrm>
            <a:off x="2961600" y="720000"/>
            <a:ext cx="6268800" cy="2708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82" name="Google Shape;282;p20"/>
          <p:cNvGrpSpPr/>
          <p:nvPr/>
        </p:nvGrpSpPr>
        <p:grpSpPr>
          <a:xfrm rot="5400000">
            <a:off x="9458734" y="707367"/>
            <a:ext cx="4587933" cy="254900"/>
            <a:chOff x="2084100" y="3288600"/>
            <a:chExt cx="3440950" cy="191175"/>
          </a:xfrm>
        </p:grpSpPr>
        <p:sp>
          <p:nvSpPr>
            <p:cNvPr id="283" name="Google Shape;283;p20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20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20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20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7" name="Google Shape;287;p20"/>
          <p:cNvSpPr/>
          <p:nvPr/>
        </p:nvSpPr>
        <p:spPr>
          <a:xfrm rot="10800000" flipH="1">
            <a:off x="-917231" y="719926"/>
            <a:ext cx="1877228" cy="939141"/>
          </a:xfrm>
          <a:custGeom>
            <a:avLst/>
            <a:gdLst/>
            <a:ahLst/>
            <a:cxnLst/>
            <a:rect l="l" t="t" r="r" b="b"/>
            <a:pathLst>
              <a:path w="50924" h="25474" extrusionOk="0">
                <a:moveTo>
                  <a:pt x="25473" y="1"/>
                </a:moveTo>
                <a:cubicBezTo>
                  <a:pt x="11413" y="1"/>
                  <a:pt x="0" y="11413"/>
                  <a:pt x="0" y="25474"/>
                </a:cubicBezTo>
                <a:lnTo>
                  <a:pt x="50923" y="25474"/>
                </a:lnTo>
                <a:cubicBezTo>
                  <a:pt x="50923" y="11413"/>
                  <a:pt x="39534" y="1"/>
                  <a:pt x="2547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291006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">
  <p:cSld name="Title + Four Columns 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1615555" y="21979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ubTitle" idx="1"/>
          </p:nvPr>
        </p:nvSpPr>
        <p:spPr>
          <a:xfrm>
            <a:off x="1615584" y="2745067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title" idx="2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title" idx="3"/>
          </p:nvPr>
        </p:nvSpPr>
        <p:spPr>
          <a:xfrm>
            <a:off x="1615580" y="44383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ubTitle" idx="4"/>
          </p:nvPr>
        </p:nvSpPr>
        <p:spPr>
          <a:xfrm>
            <a:off x="1615584" y="4985465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title" idx="5"/>
          </p:nvPr>
        </p:nvSpPr>
        <p:spPr>
          <a:xfrm>
            <a:off x="7440845" y="21979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6"/>
          </p:nvPr>
        </p:nvSpPr>
        <p:spPr>
          <a:xfrm>
            <a:off x="7440845" y="2745067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title" idx="7"/>
          </p:nvPr>
        </p:nvSpPr>
        <p:spPr>
          <a:xfrm>
            <a:off x="7440845" y="44383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8"/>
          </p:nvPr>
        </p:nvSpPr>
        <p:spPr>
          <a:xfrm>
            <a:off x="7440845" y="4985465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5" name="Google Shape;95;p16"/>
          <p:cNvSpPr/>
          <p:nvPr/>
        </p:nvSpPr>
        <p:spPr>
          <a:xfrm>
            <a:off x="0" y="4559200"/>
            <a:ext cx="2298800" cy="2298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" name="Google Shape;96;p16"/>
          <p:cNvSpPr/>
          <p:nvPr/>
        </p:nvSpPr>
        <p:spPr>
          <a:xfrm>
            <a:off x="11743600" y="0"/>
            <a:ext cx="448400" cy="2131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84000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"/>
          <p:cNvSpPr txBox="1">
            <a:spLocks noGrp="1"/>
          </p:cNvSpPr>
          <p:nvPr>
            <p:ph type="title" hasCustomPrompt="1"/>
          </p:nvPr>
        </p:nvSpPr>
        <p:spPr>
          <a:xfrm>
            <a:off x="1226367" y="2330200"/>
            <a:ext cx="4874000" cy="108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44" name="Google Shape;144;p11"/>
          <p:cNvSpPr txBox="1">
            <a:spLocks noGrp="1"/>
          </p:cNvSpPr>
          <p:nvPr>
            <p:ph type="subTitle" idx="1"/>
          </p:nvPr>
        </p:nvSpPr>
        <p:spPr>
          <a:xfrm>
            <a:off x="2224133" y="3797800"/>
            <a:ext cx="3876400" cy="73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grpSp>
        <p:nvGrpSpPr>
          <p:cNvPr id="145" name="Google Shape;145;p11"/>
          <p:cNvGrpSpPr/>
          <p:nvPr/>
        </p:nvGrpSpPr>
        <p:grpSpPr>
          <a:xfrm>
            <a:off x="603400" y="650467"/>
            <a:ext cx="4587933" cy="254900"/>
            <a:chOff x="2084100" y="3288600"/>
            <a:chExt cx="3440950" cy="191175"/>
          </a:xfrm>
        </p:grpSpPr>
        <p:sp>
          <p:nvSpPr>
            <p:cNvPr id="146" name="Google Shape;146;p11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rgbClr val="FE30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11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11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11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0" name="Google Shape;150;p11"/>
          <p:cNvSpPr/>
          <p:nvPr/>
        </p:nvSpPr>
        <p:spPr>
          <a:xfrm>
            <a:off x="-399499" y="5246285"/>
            <a:ext cx="1783433" cy="1783433"/>
          </a:xfrm>
          <a:custGeom>
            <a:avLst/>
            <a:gdLst/>
            <a:ahLst/>
            <a:cxnLst/>
            <a:rect l="l" t="t" r="r" b="b"/>
            <a:pathLst>
              <a:path w="53503" h="53503" extrusionOk="0">
                <a:moveTo>
                  <a:pt x="26752" y="0"/>
                </a:moveTo>
                <a:cubicBezTo>
                  <a:pt x="11961" y="0"/>
                  <a:pt x="0" y="11961"/>
                  <a:pt x="0" y="26752"/>
                </a:cubicBezTo>
                <a:cubicBezTo>
                  <a:pt x="0" y="41520"/>
                  <a:pt x="11961" y="53503"/>
                  <a:pt x="26752" y="53503"/>
                </a:cubicBezTo>
                <a:cubicBezTo>
                  <a:pt x="41520" y="53503"/>
                  <a:pt x="53503" y="41520"/>
                  <a:pt x="53503" y="26752"/>
                </a:cubicBezTo>
                <a:cubicBezTo>
                  <a:pt x="53503" y="11961"/>
                  <a:pt x="41520" y="0"/>
                  <a:pt x="267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1" name="Google Shape;151;p11"/>
          <p:cNvGrpSpPr/>
          <p:nvPr/>
        </p:nvGrpSpPr>
        <p:grpSpPr>
          <a:xfrm>
            <a:off x="6480033" y="5523625"/>
            <a:ext cx="1055923" cy="351975"/>
            <a:chOff x="3301550" y="3927125"/>
            <a:chExt cx="729900" cy="243300"/>
          </a:xfrm>
        </p:grpSpPr>
        <p:sp>
          <p:nvSpPr>
            <p:cNvPr id="152" name="Google Shape;152;p11"/>
            <p:cNvSpPr/>
            <p:nvPr/>
          </p:nvSpPr>
          <p:spPr>
            <a:xfrm>
              <a:off x="35448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11"/>
            <p:cNvSpPr/>
            <p:nvPr/>
          </p:nvSpPr>
          <p:spPr>
            <a:xfrm>
              <a:off x="37881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11"/>
            <p:cNvSpPr/>
            <p:nvPr/>
          </p:nvSpPr>
          <p:spPr>
            <a:xfrm>
              <a:off x="33015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5" name="Google Shape;155;p11"/>
          <p:cNvGrpSpPr/>
          <p:nvPr/>
        </p:nvGrpSpPr>
        <p:grpSpPr>
          <a:xfrm>
            <a:off x="0" y="6433217"/>
            <a:ext cx="3681800" cy="179600"/>
            <a:chOff x="-91900" y="4819025"/>
            <a:chExt cx="2761350" cy="134700"/>
          </a:xfrm>
        </p:grpSpPr>
        <p:sp>
          <p:nvSpPr>
            <p:cNvPr id="156" name="Google Shape;156;p11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57" name="Google Shape;157;p11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58" name="Google Shape;158;p11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0757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960000" y="623400"/>
            <a:ext cx="8392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960000" y="1701633"/>
            <a:ext cx="10272000" cy="44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47412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 sz="1600"/>
            </a:lvl1pPr>
            <a:lvl2pPr marL="1219170" lvl="1" indent="-440256" rtl="0">
              <a:spcBef>
                <a:spcPts val="400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  <p:grpSp>
        <p:nvGrpSpPr>
          <p:cNvPr id="47" name="Google Shape;47;p4"/>
          <p:cNvGrpSpPr/>
          <p:nvPr/>
        </p:nvGrpSpPr>
        <p:grpSpPr>
          <a:xfrm>
            <a:off x="11486200" y="3429000"/>
            <a:ext cx="454400" cy="2429000"/>
            <a:chOff x="8605975" y="1986825"/>
            <a:chExt cx="340800" cy="1821750"/>
          </a:xfrm>
        </p:grpSpPr>
        <p:sp>
          <p:nvSpPr>
            <p:cNvPr id="48" name="Google Shape;48;p4"/>
            <p:cNvSpPr/>
            <p:nvPr/>
          </p:nvSpPr>
          <p:spPr>
            <a:xfrm rot="5400000">
              <a:off x="8605975" y="198682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4"/>
            <p:cNvSpPr/>
            <p:nvPr/>
          </p:nvSpPr>
          <p:spPr>
            <a:xfrm rot="5400000">
              <a:off x="8605975" y="248047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4"/>
            <p:cNvSpPr/>
            <p:nvPr/>
          </p:nvSpPr>
          <p:spPr>
            <a:xfrm rot="5400000">
              <a:off x="8605975" y="297412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4"/>
            <p:cNvSpPr/>
            <p:nvPr/>
          </p:nvSpPr>
          <p:spPr>
            <a:xfrm rot="5400000">
              <a:off x="8605975" y="346777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836004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"/>
          <p:cNvSpPr txBox="1">
            <a:spLocks noGrp="1"/>
          </p:cNvSpPr>
          <p:nvPr>
            <p:ph type="title"/>
          </p:nvPr>
        </p:nvSpPr>
        <p:spPr>
          <a:xfrm>
            <a:off x="960167" y="623400"/>
            <a:ext cx="10272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24" name="Google Shape;224;p17"/>
          <p:cNvSpPr txBox="1">
            <a:spLocks noGrp="1"/>
          </p:cNvSpPr>
          <p:nvPr>
            <p:ph type="subTitle" idx="1"/>
          </p:nvPr>
        </p:nvSpPr>
        <p:spPr>
          <a:xfrm>
            <a:off x="960000" y="1476800"/>
            <a:ext cx="10272000" cy="466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R="67732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 sz="1867"/>
            </a:lvl1pPr>
            <a:lvl2pPr lvl="1" rtl="0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SzPts val="1600"/>
              <a:buChar char="○"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9pPr>
          </a:lstStyle>
          <a:p>
            <a:endParaRPr/>
          </a:p>
        </p:txBody>
      </p:sp>
      <p:grpSp>
        <p:nvGrpSpPr>
          <p:cNvPr id="225" name="Google Shape;225;p17"/>
          <p:cNvGrpSpPr/>
          <p:nvPr/>
        </p:nvGrpSpPr>
        <p:grpSpPr>
          <a:xfrm rot="-5400000" flipH="1">
            <a:off x="10002033" y="7033651"/>
            <a:ext cx="3681800" cy="179600"/>
            <a:chOff x="-91900" y="4819025"/>
            <a:chExt cx="2761350" cy="134700"/>
          </a:xfrm>
        </p:grpSpPr>
        <p:sp>
          <p:nvSpPr>
            <p:cNvPr id="226" name="Google Shape;226;p17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7" name="Google Shape;227;p17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29" name="Google Shape;229;p17"/>
          <p:cNvGrpSpPr/>
          <p:nvPr/>
        </p:nvGrpSpPr>
        <p:grpSpPr>
          <a:xfrm rot="-5400000" flipH="1">
            <a:off x="9720767" y="7033651"/>
            <a:ext cx="3681800" cy="179600"/>
            <a:chOff x="-91900" y="4819025"/>
            <a:chExt cx="2761350" cy="134700"/>
          </a:xfrm>
        </p:grpSpPr>
        <p:sp>
          <p:nvSpPr>
            <p:cNvPr id="230" name="Google Shape;230;p17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33" name="Google Shape;233;p17"/>
          <p:cNvGrpSpPr/>
          <p:nvPr/>
        </p:nvGrpSpPr>
        <p:grpSpPr>
          <a:xfrm>
            <a:off x="294651" y="2672542"/>
            <a:ext cx="317300" cy="2270117"/>
            <a:chOff x="8656900" y="2041238"/>
            <a:chExt cx="237975" cy="1702588"/>
          </a:xfrm>
        </p:grpSpPr>
        <p:sp>
          <p:nvSpPr>
            <p:cNvPr id="234" name="Google Shape;234;p17"/>
            <p:cNvSpPr/>
            <p:nvPr/>
          </p:nvSpPr>
          <p:spPr>
            <a:xfrm>
              <a:off x="8656900" y="3505850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8656900" y="30176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8656900" y="25294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8656900" y="20412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06110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">
  <p:cSld name="Title and One Column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>
            <a:spLocks noGrp="1"/>
          </p:cNvSpPr>
          <p:nvPr>
            <p:ph type="title"/>
          </p:nvPr>
        </p:nvSpPr>
        <p:spPr>
          <a:xfrm>
            <a:off x="2316933" y="2277284"/>
            <a:ext cx="3783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4"/>
          <p:cNvSpPr txBox="1">
            <a:spLocks noGrp="1"/>
          </p:cNvSpPr>
          <p:nvPr>
            <p:ph type="subTitle" idx="1"/>
          </p:nvPr>
        </p:nvSpPr>
        <p:spPr>
          <a:xfrm>
            <a:off x="2382433" y="3243800"/>
            <a:ext cx="3718000" cy="203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4"/>
          <p:cNvSpPr/>
          <p:nvPr/>
        </p:nvSpPr>
        <p:spPr>
          <a:xfrm rot="10800000">
            <a:off x="-1198730" y="719976"/>
            <a:ext cx="2347767" cy="1174521"/>
          </a:xfrm>
          <a:custGeom>
            <a:avLst/>
            <a:gdLst/>
            <a:ahLst/>
            <a:cxnLst/>
            <a:rect l="l" t="t" r="r" b="b"/>
            <a:pathLst>
              <a:path w="50924" h="25474" extrusionOk="0">
                <a:moveTo>
                  <a:pt x="25473" y="1"/>
                </a:moveTo>
                <a:cubicBezTo>
                  <a:pt x="11413" y="1"/>
                  <a:pt x="0" y="11413"/>
                  <a:pt x="0" y="25474"/>
                </a:cubicBezTo>
                <a:lnTo>
                  <a:pt x="50923" y="25474"/>
                </a:lnTo>
                <a:cubicBezTo>
                  <a:pt x="50923" y="11413"/>
                  <a:pt x="39534" y="1"/>
                  <a:pt x="2547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5" name="Google Shape;165;p14"/>
          <p:cNvGrpSpPr/>
          <p:nvPr/>
        </p:nvGrpSpPr>
        <p:grpSpPr>
          <a:xfrm rot="-5400000" flipH="1">
            <a:off x="-1622967" y="664201"/>
            <a:ext cx="4587933" cy="254900"/>
            <a:chOff x="2084100" y="3288600"/>
            <a:chExt cx="3440950" cy="191175"/>
          </a:xfrm>
        </p:grpSpPr>
        <p:sp>
          <p:nvSpPr>
            <p:cNvPr id="166" name="Google Shape;166;p14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14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0" name="Google Shape;170;p14"/>
          <p:cNvGrpSpPr/>
          <p:nvPr/>
        </p:nvGrpSpPr>
        <p:grpSpPr>
          <a:xfrm rot="5400000">
            <a:off x="6863517" y="289018"/>
            <a:ext cx="371200" cy="1113367"/>
            <a:chOff x="5128575" y="261600"/>
            <a:chExt cx="278400" cy="835025"/>
          </a:xfrm>
        </p:grpSpPr>
        <p:sp>
          <p:nvSpPr>
            <p:cNvPr id="171" name="Google Shape;171;p14"/>
            <p:cNvSpPr/>
            <p:nvPr/>
          </p:nvSpPr>
          <p:spPr>
            <a:xfrm>
              <a:off x="5128575" y="261600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5128575" y="539825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5128575" y="818225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4" name="Google Shape;174;p14"/>
          <p:cNvGrpSpPr/>
          <p:nvPr/>
        </p:nvGrpSpPr>
        <p:grpSpPr>
          <a:xfrm>
            <a:off x="-24200" y="6433217"/>
            <a:ext cx="3681800" cy="179600"/>
            <a:chOff x="-91900" y="4819025"/>
            <a:chExt cx="2761350" cy="134700"/>
          </a:xfrm>
        </p:grpSpPr>
        <p:sp>
          <p:nvSpPr>
            <p:cNvPr id="175" name="Google Shape;175;p14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87760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two column slide" type="twoColTx">
  <p:cSld name="Title &amp; two column sli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1603900" y="622167"/>
            <a:ext cx="8984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3000"/>
              <a:buFont typeface="Roboto"/>
              <a:buNone/>
              <a:defRPr sz="40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title" idx="2"/>
          </p:nvPr>
        </p:nvSpPr>
        <p:spPr>
          <a:xfrm>
            <a:off x="2236600" y="2847867"/>
            <a:ext cx="31992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title" idx="3"/>
          </p:nvPr>
        </p:nvSpPr>
        <p:spPr>
          <a:xfrm>
            <a:off x="1688000" y="3509867"/>
            <a:ext cx="4296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endParaRPr/>
          </a:p>
        </p:txBody>
      </p:sp>
      <p:cxnSp>
        <p:nvCxnSpPr>
          <p:cNvPr id="33" name="Google Shape;33;p7"/>
          <p:cNvCxnSpPr/>
          <p:nvPr/>
        </p:nvCxnSpPr>
        <p:spPr>
          <a:xfrm>
            <a:off x="6089600" y="3015000"/>
            <a:ext cx="12800" cy="2668400"/>
          </a:xfrm>
          <a:prstGeom prst="straightConnector1">
            <a:avLst/>
          </a:prstGeom>
          <a:noFill/>
          <a:ln w="19050" cap="flat" cmpd="sng">
            <a:solidFill>
              <a:srgbClr val="A5B7C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" name="Google Shape;34;p7"/>
          <p:cNvSpPr txBox="1">
            <a:spLocks noGrp="1"/>
          </p:cNvSpPr>
          <p:nvPr>
            <p:ph type="title" idx="4"/>
          </p:nvPr>
        </p:nvSpPr>
        <p:spPr>
          <a:xfrm>
            <a:off x="6756267" y="2847867"/>
            <a:ext cx="31992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title" idx="5"/>
          </p:nvPr>
        </p:nvSpPr>
        <p:spPr>
          <a:xfrm>
            <a:off x="6207667" y="3509867"/>
            <a:ext cx="4296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49637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"/>
          <p:cNvSpPr txBox="1">
            <a:spLocks noGrp="1"/>
          </p:cNvSpPr>
          <p:nvPr>
            <p:ph type="title"/>
          </p:nvPr>
        </p:nvSpPr>
        <p:spPr>
          <a:xfrm>
            <a:off x="960000" y="623400"/>
            <a:ext cx="7160800" cy="76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29" name="Google Shape;129;p10"/>
          <p:cNvGrpSpPr/>
          <p:nvPr/>
        </p:nvGrpSpPr>
        <p:grpSpPr>
          <a:xfrm rot="5400000">
            <a:off x="-1513067" y="7033651"/>
            <a:ext cx="3681800" cy="179600"/>
            <a:chOff x="-91900" y="4819025"/>
            <a:chExt cx="2761350" cy="134700"/>
          </a:xfrm>
        </p:grpSpPr>
        <p:sp>
          <p:nvSpPr>
            <p:cNvPr id="130" name="Google Shape;130;p10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1" name="Google Shape;131;p10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2" name="Google Shape;132;p10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133" name="Google Shape;133;p10"/>
          <p:cNvGrpSpPr/>
          <p:nvPr/>
        </p:nvGrpSpPr>
        <p:grpSpPr>
          <a:xfrm rot="5400000">
            <a:off x="-1231800" y="7033651"/>
            <a:ext cx="3681800" cy="179600"/>
            <a:chOff x="-91900" y="4819025"/>
            <a:chExt cx="2761350" cy="134700"/>
          </a:xfrm>
        </p:grpSpPr>
        <p:sp>
          <p:nvSpPr>
            <p:cNvPr id="134" name="Google Shape;134;p10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5" name="Google Shape;135;p10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6" name="Google Shape;136;p10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137" name="Google Shape;137;p10"/>
          <p:cNvGrpSpPr/>
          <p:nvPr/>
        </p:nvGrpSpPr>
        <p:grpSpPr>
          <a:xfrm>
            <a:off x="11583451" y="905351"/>
            <a:ext cx="317300" cy="2270117"/>
            <a:chOff x="8656900" y="2041238"/>
            <a:chExt cx="237975" cy="1702588"/>
          </a:xfrm>
        </p:grpSpPr>
        <p:sp>
          <p:nvSpPr>
            <p:cNvPr id="138" name="Google Shape;138;p10"/>
            <p:cNvSpPr/>
            <p:nvPr/>
          </p:nvSpPr>
          <p:spPr>
            <a:xfrm>
              <a:off x="8656900" y="3505850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10"/>
            <p:cNvSpPr/>
            <p:nvPr/>
          </p:nvSpPr>
          <p:spPr>
            <a:xfrm>
              <a:off x="8656900" y="30176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10"/>
            <p:cNvSpPr/>
            <p:nvPr/>
          </p:nvSpPr>
          <p:spPr>
            <a:xfrm>
              <a:off x="8656900" y="25294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10"/>
            <p:cNvSpPr/>
            <p:nvPr/>
          </p:nvSpPr>
          <p:spPr>
            <a:xfrm>
              <a:off x="8656900" y="20412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6107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18FA7-6960-44B6-82B4-35ED2B2DDFE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90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988" y="2823908"/>
            <a:ext cx="5239639" cy="2280355"/>
          </a:xfrm>
        </p:spPr>
        <p:txBody>
          <a:bodyPr>
            <a:noAutofit/>
          </a:bodyPr>
          <a:lstStyle/>
          <a:p>
            <a:pPr algn="ctr"/>
            <a: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HABLEMOS </a:t>
            </a:r>
            <a:b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b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PRUEBA DE SELECCIÓN</a:t>
            </a:r>
            <a:b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rgbClr val="FF0000"/>
                </a:solidFill>
              </a:rPr>
              <a:t/>
            </a:r>
            <a:br>
              <a:rPr lang="en-US" sz="3200" b="1" dirty="0">
                <a:solidFill>
                  <a:srgbClr val="FF0000"/>
                </a:solidFill>
              </a:rPr>
            </a:b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42110" y="5860474"/>
            <a:ext cx="4558145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Comenzamos en unos minutos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42110" y="514203"/>
            <a:ext cx="4558145" cy="461665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err="1">
                <a:solidFill>
                  <a:schemeClr val="bg1"/>
                </a:solidFill>
              </a:rPr>
              <a:t>Webinar</a:t>
            </a:r>
            <a:r>
              <a:rPr lang="es-MX" sz="2400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283" y="960430"/>
            <a:ext cx="6017002" cy="5068224"/>
          </a:xfrm>
        </p:spPr>
      </p:pic>
    </p:spTree>
    <p:extLst>
      <p:ext uri="{BB962C8B-B14F-4D97-AF65-F5344CB8AC3E}">
        <p14:creationId xmlns:p14="http://schemas.microsoft.com/office/powerpoint/2010/main" val="51997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5160" y="0"/>
            <a:ext cx="6144254" cy="1325563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Marta Bonserio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0" r="23500" b="49744"/>
          <a:stretch/>
        </p:blipFill>
        <p:spPr>
          <a:xfrm>
            <a:off x="9874851" y="966540"/>
            <a:ext cx="1478949" cy="1448296"/>
          </a:xfrm>
        </p:spPr>
      </p:pic>
      <p:sp>
        <p:nvSpPr>
          <p:cNvPr id="5" name="Rectángulo 4"/>
          <p:cNvSpPr/>
          <p:nvPr/>
        </p:nvSpPr>
        <p:spPr>
          <a:xfrm>
            <a:off x="222915" y="948690"/>
            <a:ext cx="931427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¡De </a:t>
            </a:r>
            <a:r>
              <a:rPr lang="es-ES" dirty="0" smtClean="0"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maestra de grado a directora, Inspectora, Inspectora Jefe y asesora de nivel central !</a:t>
            </a:r>
            <a:endParaRPr lang="es-ES" dirty="0"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 smtClean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Actualmente es Directora Pedagógica y creadora de MB Consultora Educativa.</a:t>
            </a:r>
            <a:endParaRPr lang="es-ES" dirty="0">
              <a:solidFill>
                <a:srgbClr val="0070C0"/>
              </a:solidFill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 smtClean="0">
                <a:solidFill>
                  <a:srgbClr val="FF0066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Sus estudios: Maestra de primaria, Maestra de adultos y en la Universidad de Lanús la Licenciatura en Gestión Educativa.</a:t>
            </a:r>
            <a:endParaRPr lang="es-ES" u="sng" dirty="0">
              <a:solidFill>
                <a:srgbClr val="FF0066"/>
              </a:solidFill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 smtClean="0">
                <a:solidFill>
                  <a:srgbClr val="7030A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Capacita a mis alumnos para atravesar de manera exitosa las pruebas de selección y a los docentes en general para que logren reflexionar sobre sus prácticas.</a:t>
            </a: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 smtClean="0"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Siguen sus cursos y charlas gratuitas alumnos de todo el mundo.</a:t>
            </a:r>
            <a:endParaRPr lang="es-ES" dirty="0"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  <a:p>
            <a:pPr marL="285750" indent="-285750" algn="just" fontAlgn="base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   </a:t>
            </a:r>
            <a:r>
              <a:rPr lang="es-ES" dirty="0" smtClean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Es </a:t>
            </a:r>
            <a:r>
              <a:rPr lang="es-ES" dirty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la Creadora de </a:t>
            </a:r>
            <a:r>
              <a:rPr lang="es-ES" dirty="0" smtClean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los cursos EL DIRECTOR EN LA ESCUELA DE HOY y todos los cursos de Prueba de    selección para secretaria/o, director/a e Inspector/a, Curso de redacción de  actas. También varios cursos y charlas gratuitas en You Tube</a:t>
            </a:r>
          </a:p>
          <a:p>
            <a:pPr marL="285750" indent="-285750" algn="just" fontAlgn="base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FF000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 </a:t>
            </a:r>
            <a:r>
              <a:rPr lang="es-ES" dirty="0" smtClean="0">
                <a:solidFill>
                  <a:srgbClr val="7030A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También es autora de la recopilación de EL GLOSARIO DE EDUCACIÓN, LA GUÍA PRÁCTICA   PARA TUS CLASES y COAUTORA junto a Julieta Ma Karthe DEL MANUAL INTERACTIVO PARA TUS CLASES , Citas imprescindibles para tu prueba de selección, El Proyecto de Supervisión del director/a y Proyecto Educativo Institucional.</a:t>
            </a:r>
            <a:endParaRPr lang="es-ES" dirty="0">
              <a:solidFill>
                <a:srgbClr val="7030A0"/>
              </a:solidFill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98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988" y="2823908"/>
            <a:ext cx="5239639" cy="2280355"/>
          </a:xfrm>
        </p:spPr>
        <p:txBody>
          <a:bodyPr>
            <a:noAutofit/>
          </a:bodyPr>
          <a:lstStyle/>
          <a:p>
            <a:pPr algn="ctr"/>
            <a: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HABLEMOS </a:t>
            </a:r>
            <a:b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b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PRUEBA DE SELECCIÓN</a:t>
            </a:r>
            <a:b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rgbClr val="FF0000"/>
                </a:solidFill>
              </a:rPr>
              <a:t/>
            </a:r>
            <a:br>
              <a:rPr lang="en-US" sz="3200" b="1" dirty="0">
                <a:solidFill>
                  <a:srgbClr val="FF0000"/>
                </a:solidFill>
              </a:rPr>
            </a:b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42110" y="5860474"/>
            <a:ext cx="4558145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42109" y="514203"/>
            <a:ext cx="4558146" cy="461665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dirty="0" err="1">
                <a:solidFill>
                  <a:schemeClr val="bg1"/>
                </a:solidFill>
              </a:rPr>
              <a:t>Webinar</a:t>
            </a:r>
            <a:r>
              <a:rPr lang="es-MX" sz="2400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283" y="960430"/>
            <a:ext cx="6017002" cy="5068224"/>
          </a:xfrm>
        </p:spPr>
      </p:pic>
    </p:spTree>
    <p:extLst>
      <p:ext uri="{BB962C8B-B14F-4D97-AF65-F5344CB8AC3E}">
        <p14:creationId xmlns:p14="http://schemas.microsoft.com/office/powerpoint/2010/main" val="305625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20121700">
            <a:off x="269429" y="2548586"/>
            <a:ext cx="5926919" cy="1653867"/>
          </a:xfrm>
        </p:spPr>
        <p:txBody>
          <a:bodyPr>
            <a:noAutofit/>
          </a:bodyPr>
          <a:lstStyle/>
          <a:p>
            <a:r>
              <a:rPr lang="es-MX" sz="13000" dirty="0" smtClean="0">
                <a:solidFill>
                  <a:srgbClr val="C00000"/>
                </a:solidFill>
                <a:latin typeface="Kunstler Script" panose="030304020206070D0D06" pitchFamily="66" charset="0"/>
              </a:rPr>
              <a:t>¡</a:t>
            </a:r>
            <a:r>
              <a:rPr lang="es-MX" sz="1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nstler Script" panose="030304020206070D0D06" pitchFamily="66" charset="0"/>
              </a:rPr>
              <a:t>Gracias</a:t>
            </a:r>
            <a:r>
              <a:rPr lang="es-MX" sz="13000" dirty="0" smtClean="0">
                <a:solidFill>
                  <a:srgbClr val="FF0000"/>
                </a:solidFill>
                <a:latin typeface="Kunstler Script" panose="030304020206070D0D06" pitchFamily="66" charset="0"/>
              </a:rPr>
              <a:t>!</a:t>
            </a:r>
            <a:endParaRPr lang="en-US" sz="13000" dirty="0">
              <a:solidFill>
                <a:srgbClr val="FF0000"/>
              </a:solidFill>
              <a:latin typeface="Kunstler Script" panose="030304020206070D0D06" pitchFamily="66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64740" y="1933513"/>
            <a:ext cx="2919715" cy="46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08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14996" y="419425"/>
            <a:ext cx="11335977" cy="726861"/>
          </a:xfrm>
        </p:spPr>
        <p:txBody>
          <a:bodyPr>
            <a:noAutofit/>
          </a:bodyPr>
          <a:lstStyle/>
          <a:p>
            <a:r>
              <a:rPr lang="es-AR" sz="7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Estás en el </a:t>
            </a:r>
            <a:r>
              <a:rPr lang="es-AR" sz="72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lugar correcto </a:t>
            </a:r>
            <a:r>
              <a:rPr lang="es-AR" sz="7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si…</a:t>
            </a:r>
            <a:endParaRPr lang="es-ES" sz="7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714996" y="1827552"/>
            <a:ext cx="10831009" cy="5310227"/>
          </a:xfrm>
        </p:spPr>
        <p:txBody>
          <a:bodyPr>
            <a:noAutofit/>
          </a:bodyPr>
          <a:lstStyle/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 err="1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sos</a:t>
            </a: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docente y te </a:t>
            </a:r>
            <a:r>
              <a:rPr lang="es-AR" sz="3600" i="1" dirty="0" err="1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 presentarte a un cargo Jerárquico por primera vez en la </a:t>
            </a:r>
            <a:r>
              <a:rPr lang="es-AR" sz="3600" i="1" dirty="0" err="1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Pcia</a:t>
            </a: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de Bs. As.</a:t>
            </a: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deseas fervientemente acceder a un cargo Jerárquico</a:t>
            </a:r>
            <a:r>
              <a:rPr lang="es-AR" sz="3600" i="1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.</a:t>
            </a:r>
            <a:endParaRPr lang="es-AR" sz="3600" i="1" dirty="0" smtClean="0">
              <a:solidFill>
                <a:srgbClr val="7030A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 smtClean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y</a:t>
            </a:r>
            <a:r>
              <a:rPr lang="es-AR" sz="3600" i="1" dirty="0" smtClean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a te </a:t>
            </a:r>
            <a:r>
              <a:rPr lang="es-AR" sz="3600" i="1" dirty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presentaste y </a:t>
            </a:r>
            <a:r>
              <a:rPr lang="es-AR" sz="3600" i="1" dirty="0" err="1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600" i="1" dirty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 mejorar tu </a:t>
            </a:r>
            <a:r>
              <a:rPr lang="es-AR" sz="3600" i="1" dirty="0" smtClean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rendimiento.</a:t>
            </a:r>
            <a:endParaRPr lang="es-AR" sz="3600" i="1" dirty="0">
              <a:solidFill>
                <a:schemeClr val="accent1">
                  <a:lumMod val="75000"/>
                </a:schemeClr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empezaste varias veces a estudiar y no logras organizarte.</a:t>
            </a: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 err="1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600" i="1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 conocer los </a:t>
            </a:r>
            <a:r>
              <a:rPr lang="es-AR" sz="3600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secretos para atravesar las distintas instancias.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endParaRPr lang="es-ES" sz="2133" i="1" dirty="0"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49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Autofit/>
          </a:bodyPr>
          <a:lstStyle/>
          <a:p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¿POR QUÉ CREÉ ESTA PROPUESTA?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Quiero que conozcan PASO a PASO el camino a recorrer para prepararte.</a:t>
            </a:r>
            <a:endParaRPr lang="es-AR" i="1" dirty="0">
              <a:solidFill>
                <a:srgbClr val="7030A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</a:t>
            </a:r>
            <a:r>
              <a:rPr lang="es-AR" i="1" dirty="0" smtClean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é que te asusta tanto material y no </a:t>
            </a:r>
            <a:r>
              <a:rPr lang="es-AR" i="1" dirty="0" err="1" smtClean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sabés</a:t>
            </a:r>
            <a:r>
              <a:rPr lang="es-AR" i="1" dirty="0" smtClean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como organizarte.</a:t>
            </a:r>
            <a:endParaRPr lang="es-AR" i="1" dirty="0">
              <a:solidFill>
                <a:srgbClr val="C0000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Cada una de las instancias de evaluación tienen un formato distinto y no </a:t>
            </a:r>
            <a:r>
              <a:rPr lang="es-AR" i="1" u="sng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sólo</a:t>
            </a:r>
            <a:r>
              <a:rPr lang="es-AR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es tener conocimiento, sino hay que saber transmitirlo.</a:t>
            </a:r>
            <a:endParaRPr lang="es-AR" i="1" dirty="0">
              <a:solidFill>
                <a:srgbClr val="7030A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 smtClean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Se cómo ayudarte y me avalan los testimonios de quienes participaron de mis cursos y aprobaron.</a:t>
            </a:r>
            <a:endParaRPr lang="es-ES" i="1" dirty="0">
              <a:solidFill>
                <a:srgbClr val="C0000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01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00653"/>
            <a:ext cx="11107056" cy="1325563"/>
          </a:xfrm>
        </p:spPr>
        <p:txBody>
          <a:bodyPr>
            <a:noAutofit/>
          </a:bodyPr>
          <a:lstStyle/>
          <a:p>
            <a:r>
              <a:rPr lang="es-MX" sz="8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nstler Script" panose="030304020206070D0D06" pitchFamily="66" charset="0"/>
              </a:rPr>
              <a:t>Algunos testimonios de alumnos que aprobaron la prueba de selección 2020</a:t>
            </a:r>
            <a:endParaRPr lang="en-US" sz="88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unstler Script" panose="030304020206070D0D06" pitchFamily="66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397" y="3557247"/>
            <a:ext cx="3140534" cy="1967346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" t="-771" r="-427" b="50097"/>
          <a:stretch/>
        </p:blipFill>
        <p:spPr>
          <a:xfrm>
            <a:off x="273809" y="2604654"/>
            <a:ext cx="3248526" cy="364374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44"/>
          <a:stretch/>
        </p:blipFill>
        <p:spPr>
          <a:xfrm>
            <a:off x="9517430" y="2604654"/>
            <a:ext cx="2427826" cy="387253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" t="44199" r="-406" b="23529"/>
          <a:stretch/>
        </p:blipFill>
        <p:spPr>
          <a:xfrm>
            <a:off x="7024462" y="3557247"/>
            <a:ext cx="2372437" cy="1780792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3763397" y="5786734"/>
            <a:ext cx="5390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err="1" smtClean="0">
                <a:solidFill>
                  <a:srgbClr val="475B9B"/>
                </a:solidFill>
              </a:rPr>
              <a:t>Mirá</a:t>
            </a:r>
            <a:r>
              <a:rPr lang="es-MX" sz="2400" b="1" dirty="0" smtClean="0">
                <a:solidFill>
                  <a:srgbClr val="475B9B"/>
                </a:solidFill>
              </a:rPr>
              <a:t> más testimonios en nuestra página</a:t>
            </a:r>
          </a:p>
          <a:p>
            <a:pPr algn="ctr"/>
            <a:r>
              <a:rPr lang="es-MX" sz="2400" b="1" dirty="0" smtClean="0">
                <a:solidFill>
                  <a:srgbClr val="475B9B"/>
                </a:solidFill>
              </a:rPr>
              <a:t>www.mbconsultoraeducativa.com</a:t>
            </a:r>
            <a:endParaRPr lang="en-US" sz="2400" b="1" dirty="0">
              <a:solidFill>
                <a:srgbClr val="475B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87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lección de cajas de regalo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179" y="0"/>
            <a:ext cx="8352430" cy="698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3"/>
          <p:cNvSpPr>
            <a:spLocks noGrp="1"/>
          </p:cNvSpPr>
          <p:nvPr>
            <p:ph type="title"/>
          </p:nvPr>
        </p:nvSpPr>
        <p:spPr>
          <a:xfrm>
            <a:off x="192552" y="2576255"/>
            <a:ext cx="3773627" cy="726861"/>
          </a:xfrm>
        </p:spPr>
        <p:txBody>
          <a:bodyPr>
            <a:noAutofit/>
          </a:bodyPr>
          <a:lstStyle/>
          <a:p>
            <a:pPr algn="ctr"/>
            <a: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¿Te gustan </a:t>
            </a: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los </a:t>
            </a:r>
            <a: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Regalos?</a:t>
            </a:r>
          </a:p>
        </p:txBody>
      </p:sp>
    </p:spTree>
    <p:extLst>
      <p:ext uri="{BB962C8B-B14F-4D97-AF65-F5344CB8AC3E}">
        <p14:creationId xmlns:p14="http://schemas.microsoft.com/office/powerpoint/2010/main" val="70884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/>
          </p:nvPr>
        </p:nvSpPr>
        <p:spPr>
          <a:xfrm>
            <a:off x="191068" y="3102673"/>
            <a:ext cx="6946711" cy="726861"/>
          </a:xfrm>
        </p:spPr>
        <p:txBody>
          <a:bodyPr>
            <a:noAutofit/>
          </a:bodyPr>
          <a:lstStyle/>
          <a:p>
            <a:pPr algn="ctr"/>
            <a: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¡</a:t>
            </a:r>
            <a:r>
              <a:rPr lang="es-ES" sz="48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Quedate</a:t>
            </a:r>
            <a: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hasta el </a:t>
            </a:r>
            <a:r>
              <a:rPr lang="es-ES" sz="4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FINAL!, </a:t>
            </a:r>
            <a:br>
              <a:rPr lang="es-ES" sz="4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vamos a sortear</a:t>
            </a:r>
            <a:br>
              <a:rPr lang="es-ES" sz="4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Tres premios</a:t>
            </a:r>
            <a:br>
              <a:rPr lang="es-ES" sz="4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1º premio un bono de $2000</a:t>
            </a:r>
            <a:b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2º premio un bono de $1500</a:t>
            </a:r>
            <a:b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3º premio un bono de $1000</a:t>
            </a:r>
            <a:endParaRPr lang="es-E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6" name="Imagen 3"/>
          <p:cNvPicPr>
            <a:picLocks noChangeAspect="1"/>
          </p:cNvPicPr>
          <p:nvPr/>
        </p:nvPicPr>
        <p:blipFill rotWithShape="1">
          <a:blip r:embed="rId3"/>
          <a:srcRect l="8240" t="7434" r="3386" b="9592"/>
          <a:stretch/>
        </p:blipFill>
        <p:spPr>
          <a:xfrm>
            <a:off x="7863883" y="2522327"/>
            <a:ext cx="4200738" cy="3948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940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imer plano de mano sujetando un bolígrafo para escribir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343" y="1576316"/>
            <a:ext cx="10184750" cy="618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Título 3"/>
          <p:cNvSpPr>
            <a:spLocks noGrp="1"/>
          </p:cNvSpPr>
          <p:nvPr>
            <p:ph type="title"/>
          </p:nvPr>
        </p:nvSpPr>
        <p:spPr bwMode="auto">
          <a:xfrm>
            <a:off x="710713" y="859809"/>
            <a:ext cx="8228570" cy="3612517"/>
          </a:xfrm>
          <a:noFill/>
          <a:ln>
            <a:miter lim="800000"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s-ES" sz="8800" dirty="0"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¡</a:t>
            </a:r>
            <a:r>
              <a:rPr lang="es-E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Nada Mejor que </a:t>
            </a:r>
            <a:br>
              <a:rPr lang="es-E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</a:br>
            <a:r>
              <a:rPr lang="es-ES" sz="9600" b="1" dirty="0" smtClean="0">
                <a:solidFill>
                  <a:srgbClr val="E416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“ El viejo </a:t>
            </a:r>
            <a:r>
              <a:rPr lang="es-ES" sz="9600" b="1" dirty="0">
                <a:solidFill>
                  <a:srgbClr val="E416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y querido </a:t>
            </a:r>
            <a:r>
              <a:rPr lang="es-ES" sz="9600" b="1" dirty="0" smtClean="0">
                <a:solidFill>
                  <a:srgbClr val="E416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apunte”!</a:t>
            </a:r>
            <a:endParaRPr lang="es-ES" sz="9600" b="1" dirty="0">
              <a:solidFill>
                <a:srgbClr val="E416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ce Script MT" panose="030303020206070C0B05" pitchFamily="66" charset="0"/>
              <a:ea typeface="Noteworthy Light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80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la de libros ilustración gráf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327" y="3076503"/>
            <a:ext cx="3515673" cy="351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0143" y="75163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</a:t>
            </a:r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fueron mis experiencias  </a:t>
            </a:r>
          </a:p>
          <a:p>
            <a:pPr marL="0" indent="0" algn="ctr">
              <a:buNone/>
            </a:pPr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rente a las pruebas de selección?</a:t>
            </a:r>
            <a:r>
              <a:rPr lang="es-MX" sz="6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6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Libretas de colores apiladas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224" y="3591837"/>
            <a:ext cx="4537026" cy="302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lustración del concepto de preguntas vector gratui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43" y="3591837"/>
            <a:ext cx="2805989" cy="280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12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4471" y="632411"/>
            <a:ext cx="10515600" cy="5031410"/>
          </a:xfrm>
        </p:spPr>
        <p:txBody>
          <a:bodyPr>
            <a:noAutofit/>
          </a:bodyPr>
          <a:lstStyle/>
          <a:p>
            <a:pPr algn="ctr"/>
            <a:r>
              <a:rPr lang="es-MX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Hoy vamos a hablar sobre todo lo que necesitas saber sobre las </a:t>
            </a:r>
            <a:br>
              <a:rPr lang="es-MX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PRUEBAS DE SELECCIÓN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052" name="Picture 4" descr="Conjunto de iconos de libros abren y cierran libros en estilo ilustración sobre fondo blanco página de sitio web y diseño de aplicaciones móviles Vector Premium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556" y="5167170"/>
            <a:ext cx="2876103" cy="239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44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588251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PRIMER PASO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Conocer la normativa sobre las instancias de evaluación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3653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93118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MX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¿DÓNDE ENCONTRAR ESTA INFORMACIÓN?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2696482"/>
            <a:ext cx="10515600" cy="4351338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Estatuto del docente de la Provincia de Buenos Aires. Ley 10579. Artículo 75 E</a:t>
            </a:r>
            <a:r>
              <a:rPr lang="es-MX" sz="4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s-MX" sz="4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Disposición de la convocatoria a las Pruebas de Selección</a:t>
            </a:r>
            <a:endParaRPr lang="en-US" sz="44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957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Requisitos de inscripción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42196" y="1825625"/>
            <a:ext cx="98116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4000" dirty="0" smtClean="0">
                <a:solidFill>
                  <a:srgbClr val="6175B7"/>
                </a:solidFill>
              </a:rPr>
              <a:t>Antigüedad docente:</a:t>
            </a:r>
          </a:p>
          <a:p>
            <a:pPr lvl="2"/>
            <a:r>
              <a:rPr lang="es-MX" sz="3600" dirty="0" smtClean="0"/>
              <a:t>Secretaria/o 5 años</a:t>
            </a:r>
          </a:p>
          <a:p>
            <a:pPr lvl="2"/>
            <a:r>
              <a:rPr lang="es-MX" sz="3600" dirty="0" smtClean="0"/>
              <a:t>Director/a 7 años</a:t>
            </a:r>
          </a:p>
          <a:p>
            <a:pPr lvl="2"/>
            <a:r>
              <a:rPr lang="es-MX" sz="3600" dirty="0" smtClean="0"/>
              <a:t>Inspector/a 10 años</a:t>
            </a:r>
          </a:p>
          <a:p>
            <a:endParaRPr lang="es-MX" sz="3200" dirty="0"/>
          </a:p>
          <a:p>
            <a:r>
              <a:rPr lang="es-MX" sz="3200" dirty="0" smtClean="0"/>
              <a:t> </a:t>
            </a:r>
            <a:r>
              <a:rPr lang="es-MX" sz="3200" dirty="0" smtClean="0">
                <a:solidFill>
                  <a:srgbClr val="6175B7"/>
                </a:solidFill>
              </a:rPr>
              <a:t>Ser titular</a:t>
            </a:r>
          </a:p>
          <a:p>
            <a:r>
              <a:rPr lang="es-MX" sz="3200" dirty="0" smtClean="0"/>
              <a:t> Titulo habilitante</a:t>
            </a:r>
            <a:endParaRPr lang="en-US" sz="3200" dirty="0"/>
          </a:p>
        </p:txBody>
      </p:sp>
      <p:pic>
        <p:nvPicPr>
          <p:cNvPr id="4" name="Picture 2" descr="Analizar la ilustración del concepto vector gratui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39284" y="3982417"/>
            <a:ext cx="3104012" cy="297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brir llave 5"/>
          <p:cNvSpPr/>
          <p:nvPr/>
        </p:nvSpPr>
        <p:spPr>
          <a:xfrm rot="10800000">
            <a:off x="6946710" y="1825625"/>
            <a:ext cx="545911" cy="24156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 6"/>
          <p:cNvSpPr/>
          <p:nvPr/>
        </p:nvSpPr>
        <p:spPr>
          <a:xfrm>
            <a:off x="7747520" y="2433287"/>
            <a:ext cx="40533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todos los casos la antigüedad en los servicios será computada al 31 de diciembre del año anterior al llamado a concurso</a:t>
            </a:r>
            <a:endParaRPr lang="en-US" dirty="0"/>
          </a:p>
        </p:txBody>
      </p:sp>
      <p:sp>
        <p:nvSpPr>
          <p:cNvPr id="8" name="Rectángulo 7"/>
          <p:cNvSpPr/>
          <p:nvPr/>
        </p:nvSpPr>
        <p:spPr>
          <a:xfrm>
            <a:off x="2223172" y="6195917"/>
            <a:ext cx="4723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ARTÍCULO 82.- (Texto según Decreto Nº 441/95)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307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5429" y="365125"/>
            <a:ext cx="11379199" cy="1325563"/>
          </a:xfrm>
        </p:spPr>
        <p:txBody>
          <a:bodyPr>
            <a:noAutofit/>
          </a:bodyPr>
          <a:lstStyle/>
          <a:p>
            <a:r>
              <a:rPr lang="es-MX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¿Quiénes conforman la Comisión Evaluadora?</a:t>
            </a:r>
            <a:endParaRPr 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numCol="3">
            <a:normAutofit/>
          </a:bodyPr>
          <a:lstStyle/>
          <a:p>
            <a:pPr marL="0" indent="0">
              <a:buNone/>
            </a:pPr>
            <a:r>
              <a:rPr lang="es-MX" dirty="0">
                <a:solidFill>
                  <a:srgbClr val="7030A0"/>
                </a:solidFill>
              </a:rPr>
              <a:t>PARA CARGOS DE </a:t>
            </a:r>
            <a:r>
              <a:rPr lang="es-MX" dirty="0" smtClean="0">
                <a:solidFill>
                  <a:srgbClr val="7030A0"/>
                </a:solidFill>
              </a:rPr>
              <a:t>INSPECTOR/A: </a:t>
            </a:r>
          </a:p>
          <a:p>
            <a:endParaRPr lang="es-MX" dirty="0"/>
          </a:p>
          <a:p>
            <a:r>
              <a:rPr lang="es-MX" sz="2400" dirty="0" smtClean="0">
                <a:solidFill>
                  <a:srgbClr val="7030A0"/>
                </a:solidFill>
              </a:rPr>
              <a:t>Director del nivel o modalidad/ un asesor  </a:t>
            </a:r>
          </a:p>
          <a:p>
            <a:r>
              <a:rPr lang="es-MX" sz="2400" dirty="0">
                <a:solidFill>
                  <a:srgbClr val="7030A0"/>
                </a:solidFill>
              </a:rPr>
              <a:t>U</a:t>
            </a:r>
            <a:r>
              <a:rPr lang="es-MX" sz="2400" dirty="0" smtClean="0">
                <a:solidFill>
                  <a:srgbClr val="7030A0"/>
                </a:solidFill>
              </a:rPr>
              <a:t>n (1) inspector jefe </a:t>
            </a:r>
          </a:p>
          <a:p>
            <a:r>
              <a:rPr lang="es-MX" sz="2400" dirty="0">
                <a:solidFill>
                  <a:srgbClr val="7030A0"/>
                </a:solidFill>
              </a:rPr>
              <a:t>U</a:t>
            </a:r>
            <a:r>
              <a:rPr lang="es-MX" sz="2400" dirty="0" smtClean="0">
                <a:solidFill>
                  <a:srgbClr val="7030A0"/>
                </a:solidFill>
              </a:rPr>
              <a:t>n (1) inspectores de área para cargos </a:t>
            </a:r>
            <a:endParaRPr lang="es-MX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s-MX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s-MX" dirty="0" smtClean="0">
                <a:solidFill>
                  <a:srgbClr val="002060"/>
                </a:solidFill>
              </a:rPr>
              <a:t>PARA </a:t>
            </a:r>
            <a:r>
              <a:rPr lang="es-MX" dirty="0">
                <a:solidFill>
                  <a:srgbClr val="002060"/>
                </a:solidFill>
              </a:rPr>
              <a:t>CARGO DE DIRECTOR/A: </a:t>
            </a:r>
            <a:endParaRPr lang="es-MX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s-MX" dirty="0">
              <a:solidFill>
                <a:srgbClr val="002060"/>
              </a:solidFill>
            </a:endParaRPr>
          </a:p>
          <a:p>
            <a:r>
              <a:rPr lang="es-MX" sz="2400" dirty="0">
                <a:solidFill>
                  <a:srgbClr val="002060"/>
                </a:solidFill>
              </a:rPr>
              <a:t>D</a:t>
            </a:r>
            <a:r>
              <a:rPr lang="es-MX" sz="2400" dirty="0" smtClean="0">
                <a:solidFill>
                  <a:srgbClr val="002060"/>
                </a:solidFill>
              </a:rPr>
              <a:t>os (2) inspectores de área. </a:t>
            </a:r>
          </a:p>
          <a:p>
            <a:r>
              <a:rPr lang="es-MX" sz="2400" dirty="0">
                <a:solidFill>
                  <a:srgbClr val="002060"/>
                </a:solidFill>
              </a:rPr>
              <a:t>U</a:t>
            </a:r>
            <a:r>
              <a:rPr lang="es-MX" sz="2400" dirty="0" smtClean="0">
                <a:solidFill>
                  <a:srgbClr val="002060"/>
                </a:solidFill>
              </a:rPr>
              <a:t>n (1) director/a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>
                <a:solidFill>
                  <a:schemeClr val="accent3">
                    <a:lumMod val="50000"/>
                  </a:schemeClr>
                </a:solidFill>
              </a:rPr>
              <a:t>PARA CARGO DE SECRETARIO/A: </a:t>
            </a:r>
            <a:endParaRPr lang="es-MX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MX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MX" sz="2400" dirty="0" smtClean="0">
                <a:solidFill>
                  <a:schemeClr val="accent3">
                    <a:lumMod val="50000"/>
                  </a:schemeClr>
                </a:solidFill>
              </a:rPr>
              <a:t>un (1) inspector de área · </a:t>
            </a:r>
          </a:p>
          <a:p>
            <a:r>
              <a:rPr lang="es-MX" sz="2400" dirty="0">
                <a:solidFill>
                  <a:schemeClr val="accent3">
                    <a:lumMod val="50000"/>
                  </a:schemeClr>
                </a:solidFill>
              </a:rPr>
              <a:t>U</a:t>
            </a:r>
            <a:r>
              <a:rPr lang="es-MX" sz="2400" dirty="0" smtClean="0">
                <a:solidFill>
                  <a:schemeClr val="accent3">
                    <a:lumMod val="50000"/>
                  </a:schemeClr>
                </a:solidFill>
              </a:rPr>
              <a:t>n (1) director/a de servicio que no sea el que se cubre · </a:t>
            </a:r>
          </a:p>
          <a:p>
            <a:r>
              <a:rPr lang="es-MX" sz="2400" dirty="0">
                <a:solidFill>
                  <a:schemeClr val="accent3">
                    <a:lumMod val="50000"/>
                  </a:schemeClr>
                </a:solidFill>
              </a:rPr>
              <a:t>U</a:t>
            </a:r>
            <a:r>
              <a:rPr lang="es-MX" sz="2400" dirty="0" smtClean="0">
                <a:solidFill>
                  <a:schemeClr val="accent3">
                    <a:lumMod val="50000"/>
                  </a:schemeClr>
                </a:solidFill>
              </a:rPr>
              <a:t>n (1) secretario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511" y="1690688"/>
            <a:ext cx="325847" cy="409129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669" y="1690687"/>
            <a:ext cx="325847" cy="409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1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732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INSTANCIAS DE EVALUACIÓN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5000" y="1498826"/>
            <a:ext cx="6244771" cy="50323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SECRETARIO/A </a:t>
            </a:r>
          </a:p>
          <a:p>
            <a:pPr marL="0" indent="0">
              <a:buNone/>
            </a:pPr>
            <a:r>
              <a:rPr lang="es-MX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MX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</a:p>
          <a:p>
            <a:pPr marL="0" indent="0">
              <a:buNone/>
            </a:pPr>
            <a:r>
              <a:rPr lang="es-MX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DIRECTOR/A</a:t>
            </a:r>
          </a:p>
          <a:p>
            <a:pPr marL="0" indent="0">
              <a:buNone/>
            </a:pPr>
            <a:endParaRPr lang="es-MX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COLOQUIO</a:t>
            </a:r>
            <a:r>
              <a:rPr lang="es-MX" dirty="0" smtClean="0">
                <a:solidFill>
                  <a:srgbClr val="0070C0"/>
                </a:solidFill>
              </a:rPr>
              <a:t>:</a:t>
            </a:r>
          </a:p>
          <a:p>
            <a:pPr lvl="2"/>
            <a:r>
              <a:rPr lang="es-MX" sz="2800" dirty="0" smtClean="0">
                <a:solidFill>
                  <a:srgbClr val="0070C0"/>
                </a:solidFill>
              </a:rPr>
              <a:t>Grupal </a:t>
            </a:r>
          </a:p>
          <a:p>
            <a:pPr lvl="2"/>
            <a:r>
              <a:rPr lang="es-MX" sz="2800" dirty="0" smtClean="0">
                <a:solidFill>
                  <a:srgbClr val="0070C0"/>
                </a:solidFill>
              </a:rPr>
              <a:t>Capilla </a:t>
            </a:r>
          </a:p>
          <a:p>
            <a:pPr lvl="2"/>
            <a:r>
              <a:rPr lang="es-MX" sz="2800" dirty="0" smtClean="0">
                <a:solidFill>
                  <a:srgbClr val="0070C0"/>
                </a:solidFill>
              </a:rPr>
              <a:t>Coloquio propiamente dicho</a:t>
            </a:r>
          </a:p>
          <a:p>
            <a:pPr marL="0" indent="0">
              <a:buNone/>
            </a:pPr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ENTREVISTA</a:t>
            </a:r>
            <a:r>
              <a:rPr lang="es-MX" dirty="0" smtClean="0">
                <a:solidFill>
                  <a:srgbClr val="0070C0"/>
                </a:solidFill>
              </a:rPr>
              <a:t>:</a:t>
            </a:r>
          </a:p>
          <a:p>
            <a:pPr lvl="2"/>
            <a:r>
              <a:rPr lang="es-MX" sz="2800" dirty="0" smtClean="0">
                <a:solidFill>
                  <a:srgbClr val="0070C0"/>
                </a:solidFill>
              </a:rPr>
              <a:t>individual</a:t>
            </a:r>
            <a:endParaRPr lang="en-US" sz="2800" dirty="0" smtClean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s-MX" dirty="0" smtClean="0"/>
          </a:p>
        </p:txBody>
      </p:sp>
      <p:sp>
        <p:nvSpPr>
          <p:cNvPr id="4" name="CuadroTexto 3"/>
          <p:cNvSpPr txBox="1"/>
          <p:nvPr/>
        </p:nvSpPr>
        <p:spPr>
          <a:xfrm>
            <a:off x="7315200" y="1498826"/>
            <a:ext cx="44704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INSPECTOR/A</a:t>
            </a:r>
          </a:p>
          <a:p>
            <a:endParaRPr lang="es-MX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PRUEBA ESCRITA</a:t>
            </a:r>
            <a:r>
              <a:rPr lang="es-MX" sz="2400" dirty="0" smtClean="0">
                <a:solidFill>
                  <a:srgbClr val="C00000"/>
                </a:solidFill>
              </a:rPr>
              <a:t>:</a:t>
            </a:r>
          </a:p>
          <a:p>
            <a:r>
              <a:rPr lang="es-MX" sz="2400" dirty="0" smtClean="0">
                <a:solidFill>
                  <a:srgbClr val="C00000"/>
                </a:solidFill>
              </a:rPr>
              <a:t>Informe de visita a escuela o prueba escrita</a:t>
            </a:r>
          </a:p>
          <a:p>
            <a:endParaRPr lang="es-MX" sz="2400" dirty="0">
              <a:solidFill>
                <a:srgbClr val="C00000"/>
              </a:solidFill>
            </a:endParaRPr>
          </a:p>
          <a:p>
            <a:r>
              <a:rPr lang="es-MX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COLOQUIO</a:t>
            </a:r>
            <a:r>
              <a:rPr lang="es-MX" sz="2400" dirty="0">
                <a:solidFill>
                  <a:srgbClr val="C00000"/>
                </a:solidFill>
              </a:rPr>
              <a:t>: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Grupal 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Capilla 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Coloquio propiamente dicho</a:t>
            </a:r>
          </a:p>
          <a:p>
            <a:r>
              <a:rPr lang="es-MX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ENTREVISTA</a:t>
            </a:r>
            <a:r>
              <a:rPr lang="es-MX" sz="2400" dirty="0">
                <a:solidFill>
                  <a:srgbClr val="C00000"/>
                </a:solidFill>
              </a:rPr>
              <a:t>: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individual</a:t>
            </a:r>
            <a:endParaRPr lang="en-US" sz="2400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254" y="1498826"/>
            <a:ext cx="397517" cy="499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46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Mano sosteniendo un signo de interrog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-507942"/>
            <a:ext cx="2873148" cy="525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ano sosteniendo un signo de interrog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747" y="2632358"/>
            <a:ext cx="3661682" cy="525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6707" y="1927453"/>
            <a:ext cx="10515600" cy="2852737"/>
          </a:xfrm>
        </p:spPr>
        <p:txBody>
          <a:bodyPr/>
          <a:lstStyle/>
          <a:p>
            <a:pPr algn="ctr"/>
            <a: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CUÁNTO SE APRUEBA </a:t>
            </a:r>
            <a:b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b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CUÁNTO SE MERITÚA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451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9965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SEGUNDO PASO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Organización del material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996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ibretas de colores apiladas Foto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339" y="2144572"/>
            <a:ext cx="2853033" cy="190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oncepto de archivos de transferencia de página de destino vector gratuit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90"/>
          <a:stretch/>
        </p:blipFill>
        <p:spPr bwMode="auto">
          <a:xfrm>
            <a:off x="0" y="4929873"/>
            <a:ext cx="3255538" cy="192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7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Organización</a:t>
            </a:r>
            <a:r>
              <a:rPr lang="es-MX" sz="8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material</a:t>
            </a:r>
            <a:endParaRPr lang="en-US" sz="8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2405742" y="2144572"/>
            <a:ext cx="10515600" cy="4351338"/>
          </a:xfrm>
        </p:spPr>
        <p:txBody>
          <a:bodyPr>
            <a:normAutofit/>
          </a:bodyPr>
          <a:lstStyle/>
          <a:p>
            <a:r>
              <a:rPr lang="es-MX" sz="6000" dirty="0" smtClean="0"/>
              <a:t>Tener todo el material</a:t>
            </a:r>
          </a:p>
          <a:p>
            <a:r>
              <a:rPr lang="es-MX" sz="6000" dirty="0" smtClean="0">
                <a:solidFill>
                  <a:srgbClr val="FF0066"/>
                </a:solidFill>
              </a:rPr>
              <a:t>Aprender a organizarlo</a:t>
            </a:r>
          </a:p>
          <a:p>
            <a:r>
              <a:rPr lang="es-MX" sz="6000" dirty="0" smtClean="0"/>
              <a:t>Armar un orden de estudio</a:t>
            </a:r>
          </a:p>
          <a:p>
            <a:r>
              <a:rPr lang="es-MX" sz="6000" dirty="0" smtClean="0">
                <a:solidFill>
                  <a:srgbClr val="FF0066"/>
                </a:solidFill>
              </a:rPr>
              <a:t>Crear hábitos</a:t>
            </a:r>
            <a:endParaRPr lang="en-US" sz="60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75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ítulo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3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6573" y="114394"/>
            <a:ext cx="5825541" cy="5590370"/>
          </a:xfrm>
        </p:spPr>
        <p:txBody>
          <a:bodyPr/>
          <a:lstStyle/>
          <a:p>
            <a:r>
              <a:rPr lang="es-MX" sz="5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T</a:t>
            </a:r>
            <a:r>
              <a:rPr lang="es-MX" sz="5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enemos en nuestras </a:t>
            </a:r>
            <a:r>
              <a:rPr lang="es-MX" sz="54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aulas virtuales </a:t>
            </a:r>
            <a:r>
              <a:rPr lang="es-MX" sz="5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la bibliografía para todos los niveles y modalidades y </a:t>
            </a:r>
            <a:br>
              <a:rPr lang="es-MX" sz="5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es-MX" sz="5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un recorrido que les permitirá organizarse</a:t>
            </a:r>
            <a:endParaRPr lang="en-US" sz="5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050" name="Picture 2" descr="Material de oficina; ordenador portátil; taza de café y anteojos sobre fondo blanco Foto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114" y="1"/>
            <a:ext cx="5979886" cy="698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32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TERCER PASO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Cómo estudiar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3439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7"/>
          <p:cNvSpPr/>
          <p:nvPr/>
        </p:nvSpPr>
        <p:spPr>
          <a:xfrm>
            <a:off x="4302567" y="949600"/>
            <a:ext cx="3594400" cy="1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6" name="Google Shape;246;p37"/>
          <p:cNvSpPr txBox="1">
            <a:spLocks noGrp="1"/>
          </p:cNvSpPr>
          <p:nvPr>
            <p:ph type="title" idx="6"/>
          </p:nvPr>
        </p:nvSpPr>
        <p:spPr>
          <a:xfrm>
            <a:off x="415600" y="158129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MX" sz="4267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TEMARIO</a:t>
            </a:r>
            <a:endParaRPr sz="42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7" name="Google Shape;247;p37"/>
          <p:cNvSpPr/>
          <p:nvPr/>
        </p:nvSpPr>
        <p:spPr>
          <a:xfrm>
            <a:off x="4295200" y="4463200"/>
            <a:ext cx="3601600" cy="158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8" name="Google Shape;248;p37"/>
          <p:cNvSpPr/>
          <p:nvPr/>
        </p:nvSpPr>
        <p:spPr>
          <a:xfrm>
            <a:off x="6757067" y="1939967"/>
            <a:ext cx="3601600" cy="158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9" name="Google Shape;249;p37"/>
          <p:cNvSpPr/>
          <p:nvPr/>
        </p:nvSpPr>
        <p:spPr>
          <a:xfrm>
            <a:off x="1833367" y="1939967"/>
            <a:ext cx="3601600" cy="1585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50" name="Google Shape;250;p37"/>
          <p:cNvSpPr txBox="1">
            <a:spLocks noGrp="1"/>
          </p:cNvSpPr>
          <p:nvPr>
            <p:ph type="title"/>
          </p:nvPr>
        </p:nvSpPr>
        <p:spPr>
          <a:xfrm>
            <a:off x="2024351" y="1939084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 smtClean="0">
                <a:solidFill>
                  <a:schemeClr val="bg1"/>
                </a:solidFill>
              </a:rPr>
              <a:t>EJE 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1" name="Google Shape;251;p37"/>
          <p:cNvSpPr txBox="1">
            <a:spLocks noGrp="1"/>
          </p:cNvSpPr>
          <p:nvPr>
            <p:ph type="subTitle" idx="1"/>
          </p:nvPr>
        </p:nvSpPr>
        <p:spPr>
          <a:xfrm>
            <a:off x="2342351" y="2555433"/>
            <a:ext cx="2583600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s-MX" b="1" dirty="0" smtClean="0">
                <a:solidFill>
                  <a:schemeClr val="bg1"/>
                </a:solidFill>
              </a:rPr>
              <a:t>ESTADO</a:t>
            </a:r>
            <a:r>
              <a:rPr lang="es-MX" b="1" dirty="0">
                <a:solidFill>
                  <a:schemeClr val="bg1"/>
                </a:solidFill>
              </a:rPr>
              <a:t>, SISTEMA Y POLÍTICAS EDUCATIVAS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252" name="Google Shape;252;p37"/>
          <p:cNvSpPr txBox="1">
            <a:spLocks noGrp="1"/>
          </p:cNvSpPr>
          <p:nvPr>
            <p:ph type="title" idx="2"/>
          </p:nvPr>
        </p:nvSpPr>
        <p:spPr>
          <a:xfrm>
            <a:off x="6948001" y="1825650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 smtClean="0">
                <a:solidFill>
                  <a:schemeClr val="bg1"/>
                </a:solidFill>
              </a:rPr>
              <a:t>EJE 2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3" name="Google Shape;253;p37"/>
          <p:cNvSpPr txBox="1">
            <a:spLocks noGrp="1"/>
          </p:cNvSpPr>
          <p:nvPr>
            <p:ph type="subTitle" idx="3"/>
          </p:nvPr>
        </p:nvSpPr>
        <p:spPr>
          <a:xfrm>
            <a:off x="6657686" y="2321600"/>
            <a:ext cx="3800229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s-MX" b="1" dirty="0">
                <a:solidFill>
                  <a:schemeClr val="bg1"/>
                </a:solidFill>
              </a:rPr>
              <a:t>LINEAMIENTOS POLÍTICOS, INSTITUCIONALES Y PEDAGÓGICOS DEL </a:t>
            </a:r>
            <a:r>
              <a:rPr lang="es-MX" b="1" dirty="0" smtClean="0">
                <a:solidFill>
                  <a:schemeClr val="bg1"/>
                </a:solidFill>
              </a:rPr>
              <a:t>NIVEL O MODALIDAD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254" name="Google Shape;254;p37"/>
          <p:cNvSpPr txBox="1">
            <a:spLocks noGrp="1"/>
          </p:cNvSpPr>
          <p:nvPr>
            <p:ph type="title" idx="4"/>
          </p:nvPr>
        </p:nvSpPr>
        <p:spPr>
          <a:xfrm>
            <a:off x="4486200" y="4530100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 smtClean="0">
                <a:solidFill>
                  <a:schemeClr val="bg1"/>
                </a:solidFill>
              </a:rPr>
              <a:t>EJE 3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5" name="Google Shape;255;p37"/>
          <p:cNvSpPr txBox="1">
            <a:spLocks noGrp="1"/>
          </p:cNvSpPr>
          <p:nvPr>
            <p:ph type="subTitle" idx="5"/>
          </p:nvPr>
        </p:nvSpPr>
        <p:spPr>
          <a:xfrm>
            <a:off x="4302567" y="5004233"/>
            <a:ext cx="3601600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s-MX" b="1" dirty="0">
                <a:solidFill>
                  <a:schemeClr val="bg1"/>
                </a:solidFill>
              </a:rPr>
              <a:t>LAS PRÁCTICAS DE CONDUCCIÓN </a:t>
            </a:r>
            <a:r>
              <a:rPr lang="es-MX" b="1" dirty="0" smtClean="0">
                <a:solidFill>
                  <a:schemeClr val="bg1"/>
                </a:solidFill>
              </a:rPr>
              <a:t>DE ACUERDO AL CARGO QUE ASPIRAN</a:t>
            </a:r>
            <a:endParaRPr b="1" dirty="0">
              <a:solidFill>
                <a:schemeClr val="bg1"/>
              </a:solidFill>
            </a:endParaRPr>
          </a:p>
        </p:txBody>
      </p:sp>
      <p:cxnSp>
        <p:nvCxnSpPr>
          <p:cNvPr id="256" name="Google Shape;256;p37"/>
          <p:cNvCxnSpPr>
            <a:endCxn id="248" idx="1"/>
          </p:cNvCxnSpPr>
          <p:nvPr/>
        </p:nvCxnSpPr>
        <p:spPr>
          <a:xfrm>
            <a:off x="5435067" y="2732567"/>
            <a:ext cx="13220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7" name="Google Shape;257;p37"/>
          <p:cNvCxnSpPr/>
          <p:nvPr/>
        </p:nvCxnSpPr>
        <p:spPr>
          <a:xfrm rot="10800000">
            <a:off x="6096000" y="2727200"/>
            <a:ext cx="0" cy="1736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99103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ítulo 3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ítulo 4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ítulo 5"/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ítulo 6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5451"/>
            <a:ext cx="13027100" cy="732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7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87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682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63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Kostenloses Foto zum Thema: &lt;strong&gt;agenda&lt;/strong&gt;, arbeitsplatz, ausschalten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10500" y="676501"/>
            <a:ext cx="6858001" cy="55050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66058" y="653143"/>
            <a:ext cx="506548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 smtClean="0">
                <a:solidFill>
                  <a:schemeClr val="accent5">
                    <a:lumMod val="50000"/>
                  </a:schemeClr>
                </a:solidFill>
              </a:rPr>
              <a:t>Armar </a:t>
            </a:r>
            <a:r>
              <a:rPr lang="es-MX" sz="4800" dirty="0">
                <a:solidFill>
                  <a:schemeClr val="accent5">
                    <a:lumMod val="50000"/>
                  </a:schemeClr>
                </a:solidFill>
              </a:rPr>
              <a:t>informes de lectura por </a:t>
            </a:r>
            <a:r>
              <a:rPr lang="es-MX" sz="4800" dirty="0" smtClean="0">
                <a:solidFill>
                  <a:schemeClr val="accent5">
                    <a:lumMod val="50000"/>
                  </a:schemeClr>
                </a:solidFill>
              </a:rPr>
              <a:t>temas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 smtClean="0"/>
              <a:t>Preparar </a:t>
            </a:r>
            <a:r>
              <a:rPr lang="es-MX" sz="4800" dirty="0"/>
              <a:t>citas de autor para cada </a:t>
            </a:r>
            <a:r>
              <a:rPr lang="es-MX" sz="4800" dirty="0" smtClean="0"/>
              <a:t>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 smtClean="0">
                <a:solidFill>
                  <a:schemeClr val="accent1">
                    <a:lumMod val="75000"/>
                  </a:schemeClr>
                </a:solidFill>
              </a:rPr>
              <a:t>Tener </a:t>
            </a:r>
            <a:r>
              <a:rPr lang="es-MX" sz="4800" dirty="0">
                <a:solidFill>
                  <a:schemeClr val="accent1">
                    <a:lumMod val="75000"/>
                  </a:schemeClr>
                </a:solidFill>
              </a:rPr>
              <a:t>un glosario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1783208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/>
          </p:nvPr>
        </p:nvSpPr>
        <p:spPr>
          <a:xfrm>
            <a:off x="464023" y="1293124"/>
            <a:ext cx="6523629" cy="4271749"/>
          </a:xfrm>
        </p:spPr>
        <p:txBody>
          <a:bodyPr>
            <a:normAutofit/>
          </a:bodyPr>
          <a:lstStyle/>
          <a:p>
            <a:pPr algn="ctr"/>
            <a:r>
              <a:rPr lang="es-ES" sz="49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" sz="49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 EBOOK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Citas de autores imprescindibles para tu Prueba de Selección</a:t>
            </a:r>
            <a:endParaRPr lang="es-ES" sz="3100" dirty="0">
              <a:solidFill>
                <a:schemeClr val="accent1">
                  <a:lumMod val="50000"/>
                </a:schemeClr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410" y="0"/>
            <a:ext cx="4949590" cy="6871449"/>
          </a:xfrm>
        </p:spPr>
      </p:pic>
    </p:spTree>
    <p:extLst>
      <p:ext uri="{BB962C8B-B14F-4D97-AF65-F5344CB8AC3E}">
        <p14:creationId xmlns:p14="http://schemas.microsoft.com/office/powerpoint/2010/main" val="259706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lección de cajas de regalo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179" y="0"/>
            <a:ext cx="8352430" cy="698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3"/>
          <p:cNvSpPr>
            <a:spLocks noGrp="1"/>
          </p:cNvSpPr>
          <p:nvPr>
            <p:ph type="title"/>
          </p:nvPr>
        </p:nvSpPr>
        <p:spPr>
          <a:xfrm>
            <a:off x="329029" y="3299587"/>
            <a:ext cx="3773627" cy="726861"/>
          </a:xfrm>
        </p:spPr>
        <p:txBody>
          <a:bodyPr>
            <a:noAutofit/>
          </a:bodyPr>
          <a:lstStyle/>
          <a:p>
            <a:pPr algn="ctr"/>
            <a:r>
              <a:rPr lang="es-ES" sz="6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Quedate</a:t>
            </a: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hasta el final te </a:t>
            </a:r>
            <a:r>
              <a:rPr lang="es-ES" sz="6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podés</a:t>
            </a: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ganar </a:t>
            </a:r>
            <a:b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uno de los bonos </a:t>
            </a:r>
            <a:endParaRPr lang="es-ES" sz="6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38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/>
          <p:cNvSpPr txBox="1"/>
          <p:nvPr/>
        </p:nvSpPr>
        <p:spPr>
          <a:xfrm>
            <a:off x="155575" y="643622"/>
            <a:ext cx="492456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pedido </a:t>
            </a:r>
            <a:r>
              <a:rPr lang="es-MX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muchos de ustedes ampliamos el cupo </a:t>
            </a:r>
            <a:endParaRPr lang="es-MX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sz="3600" dirty="0" smtClean="0">
                <a:solidFill>
                  <a:srgbClr val="002060"/>
                </a:solidFill>
              </a:rPr>
              <a:t>sábado23 de </a:t>
            </a:r>
            <a:r>
              <a:rPr lang="es-MX" sz="3600" dirty="0" smtClean="0">
                <a:solidFill>
                  <a:srgbClr val="002060"/>
                </a:solidFill>
              </a:rPr>
              <a:t>abril </a:t>
            </a:r>
            <a:endParaRPr lang="es-MX" sz="3600" dirty="0" smtClean="0">
              <a:solidFill>
                <a:srgbClr val="002060"/>
              </a:solidFill>
            </a:endParaRPr>
          </a:p>
          <a:p>
            <a:pPr algn="ctr"/>
            <a:r>
              <a:rPr lang="es-MX" sz="3600" dirty="0" smtClean="0">
                <a:solidFill>
                  <a:srgbClr val="002060"/>
                </a:solidFill>
              </a:rPr>
              <a:t>7, 14 y 21 de mayo</a:t>
            </a:r>
            <a:endParaRPr lang="es-MX" sz="3600" dirty="0" smtClean="0">
              <a:solidFill>
                <a:srgbClr val="002060"/>
              </a:solidFill>
            </a:endParaRPr>
          </a:p>
          <a:p>
            <a:pPr algn="ctr"/>
            <a:r>
              <a:rPr lang="es-MX" sz="4000" b="1" dirty="0" smtClean="0">
                <a:solidFill>
                  <a:srgbClr val="0070C0"/>
                </a:solidFill>
              </a:rPr>
              <a:t>Práctica intensiva de coloquio </a:t>
            </a:r>
          </a:p>
          <a:p>
            <a:pPr algn="ctr"/>
            <a:r>
              <a:rPr lang="es-MX" sz="4000" b="1" dirty="0" smtClean="0">
                <a:solidFill>
                  <a:srgbClr val="0070C0"/>
                </a:solidFill>
              </a:rPr>
              <a:t>Y</a:t>
            </a:r>
          </a:p>
          <a:p>
            <a:pPr algn="ctr"/>
            <a:r>
              <a:rPr lang="es-MX" sz="4000" b="1" dirty="0" smtClean="0">
                <a:solidFill>
                  <a:srgbClr val="0070C0"/>
                </a:solidFill>
              </a:rPr>
              <a:t> entrevista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2" name="AutoShape 2" descr="blob:https://web.whatsapp.com/4200186f-72e9-4866-9cd9-7259e8daceb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85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3152086" y="3019801"/>
            <a:ext cx="1952814" cy="1897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ángulo 13"/>
          <p:cNvSpPr/>
          <p:nvPr/>
        </p:nvSpPr>
        <p:spPr>
          <a:xfrm>
            <a:off x="9618093" y="3065291"/>
            <a:ext cx="1952814" cy="1897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https://www.mbconsultoraeducativa.com/wp-content/uploads/2021/06/libro-pruebas-de-seleccion-1-300x3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32" y="3019801"/>
            <a:ext cx="1754140" cy="189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267" y="3065291"/>
            <a:ext cx="1718755" cy="189703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173707" y="668741"/>
            <a:ext cx="9659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LA INSCRIPCIÓN AL CURSO INTENSIVO</a:t>
            </a:r>
          </a:p>
          <a:p>
            <a:pPr algn="ctr"/>
            <a:r>
              <a:rPr lang="es-MX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TE LLEVAS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ás 7"/>
          <p:cNvSpPr/>
          <p:nvPr/>
        </p:nvSpPr>
        <p:spPr>
          <a:xfrm>
            <a:off x="2281313" y="3465093"/>
            <a:ext cx="600502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ás 8"/>
          <p:cNvSpPr/>
          <p:nvPr/>
        </p:nvSpPr>
        <p:spPr>
          <a:xfrm>
            <a:off x="5229940" y="3465093"/>
            <a:ext cx="600502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/>
          <p:cNvSpPr txBox="1"/>
          <p:nvPr/>
        </p:nvSpPr>
        <p:spPr>
          <a:xfrm>
            <a:off x="3199827" y="3274362"/>
            <a:ext cx="1792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DIEZ 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PROBLEMÁTICAS PARA PRACTICAR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Más 10"/>
          <p:cNvSpPr/>
          <p:nvPr/>
        </p:nvSpPr>
        <p:spPr>
          <a:xfrm>
            <a:off x="8702906" y="3465093"/>
            <a:ext cx="600502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adroTexto 11"/>
          <p:cNvSpPr txBox="1"/>
          <p:nvPr/>
        </p:nvSpPr>
        <p:spPr>
          <a:xfrm>
            <a:off x="9886303" y="3271247"/>
            <a:ext cx="15467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ACCESO A CASI 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TODA LA 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BIBLIOGRAFÍA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5024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59808" y="423081"/>
            <a:ext cx="10126639" cy="595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4000" b="1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DEL CURSO </a:t>
            </a:r>
            <a:r>
              <a:rPr lang="es-MX" sz="4000" b="1" strike="sngStrike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$15000</a:t>
            </a:r>
            <a:endParaRPr lang="es-MX" sz="4000" b="1" strike="sngStrike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te inscribís </a:t>
            </a:r>
            <a:r>
              <a:rPr lang="es-MX" sz="3200" b="1" u="sng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antes </a:t>
            </a:r>
            <a:r>
              <a:rPr lang="es-MX" sz="3200" b="1" u="sng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</a:t>
            </a:r>
            <a:r>
              <a:rPr lang="es-MX" sz="3200" b="1" u="sng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</a:t>
            </a:r>
            <a:r>
              <a:rPr lang="es-MX" sz="3200" b="1" u="sng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200" b="1" u="sng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marzo </a:t>
            </a:r>
            <a:r>
              <a:rPr lang="es-MX" sz="3200" b="1" u="sng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inclusive</a:t>
            </a:r>
            <a:r>
              <a:rPr lang="es-MX" sz="3200" u="sng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3200" u="sng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PRECIO </a:t>
            </a:r>
            <a:r>
              <a:rPr lang="es-MX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PROMOCIONAL</a:t>
            </a:r>
            <a:r>
              <a:rPr lang="es-MX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$13.500</a:t>
            </a:r>
            <a:r>
              <a:rPr lang="es-MX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3200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es-MX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cuotas sin interés</a:t>
            </a:r>
            <a:r>
              <a:rPr lang="es-MX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$2.250.</a:t>
            </a:r>
            <a:endParaRPr lang="en-US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</a:t>
            </a:r>
            <a:r>
              <a:rPr lang="es-MX" sz="32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</a:t>
            </a: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alumno/a </a:t>
            </a:r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MB?</a:t>
            </a: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tenés</a:t>
            </a: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descuento de 10% </a:t>
            </a:r>
            <a:endParaRPr lang="es-MX" sz="3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$</a:t>
            </a:r>
            <a:r>
              <a:rPr lang="es-MX" sz="32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12.150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6 cuotas sin interés de $2.025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6529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88"/>
          <a:stretch/>
        </p:blipFill>
        <p:spPr>
          <a:xfrm>
            <a:off x="0" y="145386"/>
            <a:ext cx="6449786" cy="431269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5" t="36949" r="755" b="1274"/>
          <a:stretch/>
        </p:blipFill>
        <p:spPr>
          <a:xfrm>
            <a:off x="5854890" y="627796"/>
            <a:ext cx="6231421" cy="684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24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CUARTO PASO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PRIMER INSTANCIA INSPECTORES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6126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815183" cy="1325563"/>
          </a:xfrm>
        </p:spPr>
        <p:txBody>
          <a:bodyPr>
            <a:noAutofit/>
          </a:bodyPr>
          <a:lstStyle/>
          <a:p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Instancia escrita: distintos formatos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3200" dirty="0" smtClean="0">
                <a:solidFill>
                  <a:srgbClr val="002060"/>
                </a:solidFill>
              </a:rPr>
              <a:t>INFORME VISITA A ESCUELA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 smtClean="0"/>
              <a:t>Presencial</a:t>
            </a:r>
          </a:p>
          <a:p>
            <a:r>
              <a:rPr lang="es-MX" dirty="0" smtClean="0"/>
              <a:t>Individual </a:t>
            </a:r>
          </a:p>
          <a:p>
            <a:r>
              <a:rPr lang="es-MX" dirty="0" smtClean="0"/>
              <a:t>Observación de insumos de la institución</a:t>
            </a:r>
          </a:p>
          <a:p>
            <a:r>
              <a:rPr lang="es-MX" dirty="0" smtClean="0"/>
              <a:t>Escrito en el recinto elegido</a:t>
            </a:r>
          </a:p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 para tal fin</a:t>
            </a:r>
            <a:endParaRPr lang="en-U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3"/>
          </p:nvPr>
        </p:nvSpPr>
        <p:spPr>
          <a:xfrm>
            <a:off x="6471782" y="1681163"/>
            <a:ext cx="5183188" cy="823912"/>
          </a:xfrm>
        </p:spPr>
        <p:txBody>
          <a:bodyPr>
            <a:normAutofit/>
          </a:bodyPr>
          <a:lstStyle/>
          <a:p>
            <a:r>
              <a:rPr lang="es-MX" sz="3200" dirty="0" smtClean="0">
                <a:solidFill>
                  <a:srgbClr val="7030A0"/>
                </a:solidFill>
              </a:rPr>
              <a:t>PRUEBA ESCRITA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4"/>
          </p:nvPr>
        </p:nvSpPr>
        <p:spPr>
          <a:xfrm>
            <a:off x="6471782" y="2505075"/>
            <a:ext cx="5183188" cy="3684588"/>
          </a:xfrm>
        </p:spPr>
        <p:txBody>
          <a:bodyPr/>
          <a:lstStyle/>
          <a:p>
            <a:r>
              <a:rPr lang="es-MX" dirty="0" smtClean="0"/>
              <a:t>Virtual </a:t>
            </a:r>
          </a:p>
          <a:p>
            <a:r>
              <a:rPr lang="es-MX" dirty="0" smtClean="0"/>
              <a:t>Individual </a:t>
            </a:r>
          </a:p>
          <a:p>
            <a:r>
              <a:rPr lang="es-MX" dirty="0" smtClean="0"/>
              <a:t>Escrito desde el hogar</a:t>
            </a:r>
            <a:r>
              <a:rPr lang="es-MX" dirty="0"/>
              <a:t> </a:t>
            </a:r>
            <a:r>
              <a:rPr lang="es-MX" dirty="0" smtClean="0"/>
              <a:t>y escaneado</a:t>
            </a:r>
            <a:endParaRPr lang="en-U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75" y="1857108"/>
            <a:ext cx="249803" cy="498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9291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QUINTO PASO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CÓMO PREPARAR EL COLOQUIO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0929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Maestro de escuela o estudiante dibujando un horario de cla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86659">
            <a:off x="8639034" y="3145170"/>
            <a:ext cx="3833715" cy="383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Revisar la grilla de evaluación que utiliza la </a:t>
            </a:r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omisión Evaluadora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Veamos un ejemplo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626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/>
          </p:nvPr>
        </p:nvGraphicFramePr>
        <p:xfrm>
          <a:off x="1078173" y="300251"/>
          <a:ext cx="10426889" cy="61635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26889">
                  <a:extLst>
                    <a:ext uri="{9D8B030D-6E8A-4147-A177-3AD203B41FA5}">
                      <a16:colId xmlns:a16="http://schemas.microsoft.com/office/drawing/2014/main" val="208973122"/>
                    </a:ext>
                  </a:extLst>
                </a:gridCol>
              </a:tblGrid>
              <a:tr h="6054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</a:rPr>
                        <a:t>ASPECTOS A CONSIDERAR</a:t>
                      </a:r>
                      <a:endParaRPr lang="en-US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849639"/>
                  </a:ext>
                </a:extLst>
              </a:tr>
              <a:tr h="5112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s-MX" sz="1600" dirty="0">
                          <a:solidFill>
                            <a:schemeClr val="tx1"/>
                          </a:solidFill>
                          <a:effectLst/>
                        </a:rPr>
                        <a:t>.- </a:t>
                      </a:r>
                      <a:r>
                        <a:rPr lang="es-MX" sz="1800" dirty="0">
                          <a:solidFill>
                            <a:srgbClr val="7030A0"/>
                          </a:solidFill>
                          <a:effectLst/>
                        </a:rPr>
                        <a:t>ABORDAJE DE LA PROBLEMÁTICA </a:t>
                      </a:r>
                      <a:endParaRPr lang="en-US" sz="1800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Encuadre y análisis de la situación. 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Fundamentación Articulación teórico práctica en el análisis de la problemática planteada.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Selección de aspectos relevantes y relaciones entre los mismos.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rgbClr val="002060"/>
                          </a:solidFill>
                          <a:effectLst/>
                        </a:rPr>
                        <a:t>Prácticas de intervención 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Diversidad y pertinencia de las propuestas.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Aporte al fortalecimiento de la trama institucional.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Posicionamiento sobre el ejercicio de la función. 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Reflexión, pertinencia y especificidad en las conclusiones elaboradas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CALIFICACIÓN PARCIAL 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Puntaje máximo: 6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295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216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/>
          </p:nvPr>
        </p:nvGraphicFramePr>
        <p:xfrm>
          <a:off x="1323833" y="518615"/>
          <a:ext cx="9526137" cy="59196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26137">
                  <a:extLst>
                    <a:ext uri="{9D8B030D-6E8A-4147-A177-3AD203B41FA5}">
                      <a16:colId xmlns:a16="http://schemas.microsoft.com/office/drawing/2014/main" val="2374711196"/>
                    </a:ext>
                  </a:extLst>
                </a:gridCol>
              </a:tblGrid>
              <a:tr h="58821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rgbClr val="002060"/>
                          </a:solidFill>
                          <a:effectLst/>
                        </a:rPr>
                        <a:t>2.- PARTICIPACIÓN GRUPAL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Aportes al fortalecimiento y regulación de la dinámica del grupo.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Actitud de respeto en situaciones de consenso y disenso.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Equilibrio en la participación.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Capacidad para incluir el aporte del otro.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rgbClr val="002060"/>
                          </a:solidFill>
                          <a:effectLst/>
                        </a:rPr>
                        <a:t>CALIFICACIÓN PARCIAL 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rgbClr val="002060"/>
                          </a:solidFill>
                          <a:effectLst/>
                        </a:rPr>
                        <a:t>Puntaje máximo: 4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80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46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696036" y="392420"/>
            <a:ext cx="11232107" cy="1325563"/>
          </a:xfrm>
        </p:spPr>
        <p:txBody>
          <a:bodyPr>
            <a:noAutofit/>
          </a:bodyPr>
          <a:lstStyle/>
          <a:p>
            <a:pPr algn="ctr"/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Durante la capilla armar un esquema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624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3600" dirty="0" smtClean="0"/>
              <a:t>¿Cuál </a:t>
            </a:r>
            <a:r>
              <a:rPr lang="es-MX" sz="3600" dirty="0"/>
              <a:t>es el problema a resolver?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 smtClean="0">
                <a:solidFill>
                  <a:srgbClr val="0070C0"/>
                </a:solidFill>
              </a:rPr>
              <a:t>¿</a:t>
            </a:r>
            <a:r>
              <a:rPr lang="es-MX" sz="3600" dirty="0">
                <a:solidFill>
                  <a:srgbClr val="0070C0"/>
                </a:solidFill>
              </a:rPr>
              <a:t>Sobre qué autor/es se podría fundamentar la resolución?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 smtClean="0"/>
              <a:t>¿Sobre </a:t>
            </a:r>
            <a:r>
              <a:rPr lang="es-MX" sz="3600" dirty="0"/>
              <a:t>qué normativa: </a:t>
            </a:r>
            <a:r>
              <a:rPr lang="es-MX" sz="3600" dirty="0" smtClean="0"/>
              <a:t>cuál</a:t>
            </a:r>
            <a:r>
              <a:rPr lang="es-MX" sz="3600" dirty="0"/>
              <a:t> </a:t>
            </a:r>
            <a:r>
              <a:rPr lang="es-MX" sz="3600" dirty="0" smtClean="0"/>
              <a:t>es la más apropiada para ese caso</a:t>
            </a:r>
            <a:endParaRPr lang="es-MX" sz="3600" dirty="0"/>
          </a:p>
          <a:p>
            <a:pPr marL="514350" indent="-514350">
              <a:buFont typeface="+mj-lt"/>
              <a:buAutoNum type="arabicPeriod"/>
            </a:pPr>
            <a:r>
              <a:rPr lang="es-MX" sz="3600" dirty="0" smtClean="0">
                <a:solidFill>
                  <a:srgbClr val="0070C0"/>
                </a:solidFill>
              </a:rPr>
              <a:t>Acciones </a:t>
            </a:r>
            <a:r>
              <a:rPr lang="es-MX" sz="3600" dirty="0">
                <a:solidFill>
                  <a:srgbClr val="0070C0"/>
                </a:solidFill>
              </a:rPr>
              <a:t>concretas enmarcadas en el PES: cómo, con quiénes, con qué.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 smtClean="0"/>
              <a:t>Acciones </a:t>
            </a:r>
            <a:r>
              <a:rPr lang="es-MX" sz="3600" dirty="0"/>
              <a:t>de monitoreo y evaluación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526748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COLOQUIO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MX" sz="3600" dirty="0"/>
              <a:t>Tres profesionales que debaten un problema desde el rol al que aspiran</a:t>
            </a:r>
          </a:p>
          <a:p>
            <a:r>
              <a:rPr lang="es-MX" sz="3600" dirty="0">
                <a:solidFill>
                  <a:srgbClr val="0070C0"/>
                </a:solidFill>
              </a:rPr>
              <a:t>Los aspirantes deben participar de manera equilibrada y cordial.</a:t>
            </a:r>
          </a:p>
          <a:p>
            <a:r>
              <a:rPr lang="es-MX" sz="3600" dirty="0"/>
              <a:t>Deben utilizar un vocabulario pertinente.</a:t>
            </a:r>
          </a:p>
          <a:p>
            <a:r>
              <a:rPr lang="es-MX" sz="3600" dirty="0">
                <a:solidFill>
                  <a:srgbClr val="0070C0"/>
                </a:solidFill>
              </a:rPr>
              <a:t>La problemática se debe resolver con una introducción, acciones enmarcadas en el PES y una conclusión. </a:t>
            </a:r>
          </a:p>
        </p:txBody>
      </p:sp>
    </p:spTree>
    <p:extLst>
      <p:ext uri="{BB962C8B-B14F-4D97-AF65-F5344CB8AC3E}">
        <p14:creationId xmlns:p14="http://schemas.microsoft.com/office/powerpoint/2010/main" val="11407534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&lt;strong&gt;Dibujo&lt;/strong&gt; Educativo: Plan de Comunicación Externa de un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337" y="2332281"/>
            <a:ext cx="4976105" cy="2840904"/>
          </a:xfrm>
          <a:prstGeom prst="rect">
            <a:avLst/>
          </a:prstGeom>
        </p:spPr>
      </p:pic>
      <p:sp>
        <p:nvSpPr>
          <p:cNvPr id="262" name="Google Shape;262;p38"/>
          <p:cNvSpPr/>
          <p:nvPr/>
        </p:nvSpPr>
        <p:spPr>
          <a:xfrm>
            <a:off x="4483333" y="949600"/>
            <a:ext cx="3229600" cy="14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63" name="Google Shape;263;p38"/>
          <p:cNvSpPr txBox="1">
            <a:spLocks noGrp="1"/>
          </p:cNvSpPr>
          <p:nvPr>
            <p:ph type="title" idx="2"/>
          </p:nvPr>
        </p:nvSpPr>
        <p:spPr>
          <a:xfrm>
            <a:off x="417733" y="3260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sz="3733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DIMENSIONES</a:t>
            </a:r>
            <a:endParaRPr sz="3733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4" name="Google Shape;264;p38"/>
          <p:cNvSpPr txBox="1">
            <a:spLocks noGrp="1"/>
          </p:cNvSpPr>
          <p:nvPr>
            <p:ph type="title"/>
          </p:nvPr>
        </p:nvSpPr>
        <p:spPr>
          <a:xfrm>
            <a:off x="504442" y="1375790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 smtClean="0"/>
              <a:t>POLITICA</a:t>
            </a:r>
            <a:endParaRPr b="1" dirty="0"/>
          </a:p>
        </p:txBody>
      </p:sp>
      <p:sp>
        <p:nvSpPr>
          <p:cNvPr id="266" name="Google Shape;266;p38"/>
          <p:cNvSpPr txBox="1">
            <a:spLocks noGrp="1"/>
          </p:cNvSpPr>
          <p:nvPr>
            <p:ph type="title" idx="3"/>
          </p:nvPr>
        </p:nvSpPr>
        <p:spPr>
          <a:xfrm>
            <a:off x="1236896" y="5307533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 smtClean="0"/>
              <a:t>COMUNICACIONAL</a:t>
            </a:r>
            <a:endParaRPr b="1" dirty="0"/>
          </a:p>
        </p:txBody>
      </p:sp>
      <p:sp>
        <p:nvSpPr>
          <p:cNvPr id="268" name="Google Shape;268;p38"/>
          <p:cNvSpPr txBox="1">
            <a:spLocks noGrp="1"/>
          </p:cNvSpPr>
          <p:nvPr>
            <p:ph type="title" idx="5"/>
          </p:nvPr>
        </p:nvSpPr>
        <p:spPr>
          <a:xfrm>
            <a:off x="7712933" y="1445806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 smtClean="0"/>
              <a:t>PEDAGÓGICA</a:t>
            </a:r>
            <a:endParaRPr b="1" dirty="0"/>
          </a:p>
        </p:txBody>
      </p:sp>
      <p:sp>
        <p:nvSpPr>
          <p:cNvPr id="270" name="Google Shape;270;p38"/>
          <p:cNvSpPr txBox="1">
            <a:spLocks noGrp="1"/>
          </p:cNvSpPr>
          <p:nvPr>
            <p:ph type="title" idx="7"/>
          </p:nvPr>
        </p:nvSpPr>
        <p:spPr>
          <a:xfrm>
            <a:off x="7856481" y="5520476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 smtClean="0"/>
              <a:t>ADMINISTRATIVA ORGANIZACIONAL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92314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SEXTO PASO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LA ENTREVISTA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7195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¡Si aprobaste la primera instancia, podrás acceder a la entrevista!</a:t>
            </a:r>
            <a:endParaRPr lang="en-US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25873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1848" y="747452"/>
            <a:ext cx="10515600" cy="56533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MX" dirty="0" smtClean="0"/>
          </a:p>
          <a:p>
            <a:r>
              <a:rPr lang="es-MX" sz="4300" dirty="0" smtClean="0"/>
              <a:t>Es </a:t>
            </a:r>
            <a:r>
              <a:rPr lang="es-MX" sz="4300" dirty="0"/>
              <a:t>individual. </a:t>
            </a:r>
            <a:endParaRPr lang="es-MX" sz="4300" dirty="0" smtClean="0"/>
          </a:p>
          <a:p>
            <a:r>
              <a:rPr lang="es-MX" sz="4300" dirty="0" smtClean="0">
                <a:solidFill>
                  <a:srgbClr val="0070C0"/>
                </a:solidFill>
              </a:rPr>
              <a:t>Por </a:t>
            </a:r>
            <a:r>
              <a:rPr lang="es-MX" sz="4300" dirty="0">
                <a:solidFill>
                  <a:srgbClr val="0070C0"/>
                </a:solidFill>
              </a:rPr>
              <a:t>lo general, se trabaja sobre los aspectos que </a:t>
            </a:r>
            <a:r>
              <a:rPr lang="es-MX" sz="4300" dirty="0" smtClean="0">
                <a:solidFill>
                  <a:srgbClr val="0070C0"/>
                </a:solidFill>
              </a:rPr>
              <a:t>faltaron </a:t>
            </a:r>
            <a:r>
              <a:rPr lang="es-MX" sz="4300" dirty="0">
                <a:solidFill>
                  <a:srgbClr val="0070C0"/>
                </a:solidFill>
              </a:rPr>
              <a:t>en el coloquio, y se pide al participante que </a:t>
            </a:r>
            <a:r>
              <a:rPr lang="es-MX" sz="4300" dirty="0" smtClean="0">
                <a:solidFill>
                  <a:srgbClr val="0070C0"/>
                </a:solidFill>
              </a:rPr>
              <a:t>amplíe.</a:t>
            </a:r>
          </a:p>
          <a:p>
            <a:r>
              <a:rPr lang="es-MX" sz="4300" dirty="0" smtClean="0"/>
              <a:t>En </a:t>
            </a:r>
            <a:r>
              <a:rPr lang="es-MX" sz="4300" dirty="0"/>
              <a:t>algunos casos se preguntan sobre temas que pertenecen al temario. </a:t>
            </a:r>
            <a:endParaRPr lang="es-MX" sz="4300" dirty="0" smtClean="0"/>
          </a:p>
          <a:p>
            <a:r>
              <a:rPr lang="es-MX" sz="4300" dirty="0" smtClean="0">
                <a:solidFill>
                  <a:srgbClr val="0070C0"/>
                </a:solidFill>
              </a:rPr>
              <a:t>Se </a:t>
            </a:r>
            <a:r>
              <a:rPr lang="es-MX" sz="4300" dirty="0">
                <a:solidFill>
                  <a:srgbClr val="0070C0"/>
                </a:solidFill>
              </a:rPr>
              <a:t>evalúa sobre todo el posicionamiento en el rol.</a:t>
            </a:r>
            <a:endParaRPr lang="en-US" sz="43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8204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12" y="750626"/>
            <a:ext cx="11278016" cy="553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9380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" name="Google Shape;1246;p56"/>
          <p:cNvPicPr preferRelativeResize="0"/>
          <p:nvPr/>
        </p:nvPicPr>
        <p:blipFill rotWithShape="1">
          <a:blip r:embed="rId3">
            <a:alphaModFix/>
          </a:blip>
          <a:srcRect l="38117" r="11489"/>
          <a:stretch/>
        </p:blipFill>
        <p:spPr>
          <a:xfrm>
            <a:off x="7008000" y="0"/>
            <a:ext cx="5184000" cy="6858000"/>
          </a:xfrm>
          <a:prstGeom prst="round2DiagRect">
            <a:avLst>
              <a:gd name="adj1" fmla="val 26827"/>
              <a:gd name="adj2" fmla="val 0"/>
            </a:avLst>
          </a:prstGeom>
          <a:noFill/>
          <a:ln>
            <a:noFill/>
          </a:ln>
        </p:spPr>
      </p:pic>
      <p:sp>
        <p:nvSpPr>
          <p:cNvPr id="1247" name="Google Shape;1247;p56"/>
          <p:cNvSpPr txBox="1">
            <a:spLocks noGrp="1"/>
          </p:cNvSpPr>
          <p:nvPr>
            <p:ph type="title"/>
          </p:nvPr>
        </p:nvSpPr>
        <p:spPr>
          <a:xfrm>
            <a:off x="505899" y="2083827"/>
            <a:ext cx="5703760" cy="10852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 una problemática?</a:t>
            </a:r>
            <a:endParaRPr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8" name="Google Shape;1248;p56"/>
          <p:cNvSpPr/>
          <p:nvPr/>
        </p:nvSpPr>
        <p:spPr>
          <a:xfrm>
            <a:off x="4936782" y="3728021"/>
            <a:ext cx="1163695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C52E73"/>
              </a:solidFill>
            </a:endParaRPr>
          </a:p>
        </p:txBody>
      </p:sp>
      <p:grpSp>
        <p:nvGrpSpPr>
          <p:cNvPr id="1249" name="Google Shape;1249;p56"/>
          <p:cNvGrpSpPr/>
          <p:nvPr/>
        </p:nvGrpSpPr>
        <p:grpSpPr>
          <a:xfrm>
            <a:off x="6480033" y="5523625"/>
            <a:ext cx="1055923" cy="351975"/>
            <a:chOff x="3301550" y="3927125"/>
            <a:chExt cx="729900" cy="243300"/>
          </a:xfrm>
        </p:grpSpPr>
        <p:sp>
          <p:nvSpPr>
            <p:cNvPr id="1250" name="Google Shape;1250;p56"/>
            <p:cNvSpPr/>
            <p:nvPr/>
          </p:nvSpPr>
          <p:spPr>
            <a:xfrm>
              <a:off x="35448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1" name="Google Shape;1251;p56"/>
            <p:cNvSpPr/>
            <p:nvPr/>
          </p:nvSpPr>
          <p:spPr>
            <a:xfrm>
              <a:off x="37881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2" name="Google Shape;1252;p56"/>
            <p:cNvSpPr/>
            <p:nvPr/>
          </p:nvSpPr>
          <p:spPr>
            <a:xfrm>
              <a:off x="33015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13275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Jóvenes haciendo preguntas Vector Premium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799" y="4992213"/>
            <a:ext cx="596265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460310" y="881734"/>
            <a:ext cx="9469461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problemática plantea un </a:t>
            </a:r>
            <a:r>
              <a:rPr lang="es-MX" sz="4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problema a resolver </a:t>
            </a: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el rol al que se aspira, </a:t>
            </a:r>
            <a:r>
              <a:rPr lang="es-MX" sz="4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fundamentado en la bibliografía y normativa </a:t>
            </a: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propone la resolución para la prueba de selección.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2678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PROBLEMÁTICA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42621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3200" dirty="0" smtClean="0">
                <a:solidFill>
                  <a:srgbClr val="C00000"/>
                </a:solidFill>
              </a:rPr>
              <a:t>La </a:t>
            </a:r>
            <a:r>
              <a:rPr lang="es-MX" sz="3200" b="1" dirty="0" smtClean="0">
                <a:solidFill>
                  <a:srgbClr val="C00000"/>
                </a:solidFill>
              </a:rPr>
              <a:t>inclusión</a:t>
            </a:r>
            <a:r>
              <a:rPr lang="es-MX" sz="3200" dirty="0" smtClean="0">
                <a:solidFill>
                  <a:srgbClr val="C00000"/>
                </a:solidFill>
              </a:rPr>
              <a:t> requiere garantizar el acceso, la permanencia  y el egreso con aprendizajes, pero también que el tránsito de los niños, niñas, adolescentes, jóvenes y adultos por el sistema educativo y sus instituciones se produzcan lazos sociales, significativos, de reconocimiento, de valoración y de cuidado de los sujetos entre quienes “pueden” y quienes “no pueden”.</a:t>
            </a:r>
            <a:endParaRPr lang="es-MX" sz="3200" dirty="0" smtClean="0"/>
          </a:p>
          <a:p>
            <a:pPr algn="just"/>
            <a:r>
              <a:rPr lang="es-MX" sz="3200" dirty="0" err="1" smtClean="0">
                <a:solidFill>
                  <a:srgbClr val="00B050"/>
                </a:solidFill>
              </a:rPr>
              <a:t>Ud</a:t>
            </a:r>
            <a:r>
              <a:rPr lang="es-MX" sz="3200" dirty="0" smtClean="0">
                <a:solidFill>
                  <a:srgbClr val="00B050"/>
                </a:solidFill>
              </a:rPr>
              <a:t> como director de un establecimiento observa un alto índice de </a:t>
            </a:r>
            <a:r>
              <a:rPr lang="es-MX" sz="3200" b="1" dirty="0" smtClean="0">
                <a:solidFill>
                  <a:srgbClr val="00B050"/>
                </a:solidFill>
              </a:rPr>
              <a:t>repitencia</a:t>
            </a:r>
            <a:r>
              <a:rPr lang="es-MX" sz="3200" dirty="0" smtClean="0">
                <a:solidFill>
                  <a:srgbClr val="00B050"/>
                </a:solidFill>
              </a:rPr>
              <a:t> en los alumnos de 1º ciclo.</a:t>
            </a:r>
            <a:endParaRPr lang="es-MX" sz="3200" dirty="0" smtClean="0"/>
          </a:p>
          <a:p>
            <a:pPr algn="just"/>
            <a:r>
              <a:rPr lang="es-MX" sz="3200" dirty="0" smtClean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Analice </a:t>
            </a:r>
            <a:r>
              <a:rPr lang="es-MX" sz="3200" dirty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posibles causales y piense líneas de acción para revertir dicha situación</a:t>
            </a:r>
            <a:endParaRPr lang="en-US" sz="3200" dirty="0">
              <a:solidFill>
                <a:srgbClr val="475B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556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Partes de la problemática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sz="4000" b="1" dirty="0"/>
              <a:t>En todos los casos las problemáticas constan de tres partes: </a:t>
            </a:r>
          </a:p>
          <a:p>
            <a:pPr marL="914400" lvl="2" indent="0">
              <a:buNone/>
            </a:pPr>
            <a:r>
              <a:rPr lang="es-MX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1º párrafo </a:t>
            </a:r>
            <a:r>
              <a:rPr lang="es-MX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ubica como aspirante en el marco teórico, </a:t>
            </a:r>
            <a:endParaRPr lang="es-MX" sz="3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2" indent="0">
              <a:buNone/>
            </a:pPr>
            <a:r>
              <a:rPr lang="es-MX" sz="3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2º párrafo </a:t>
            </a:r>
            <a:r>
              <a:rPr lang="es-MX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expresa el problema existente </a:t>
            </a:r>
            <a:endParaRPr lang="es-MX" sz="36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2" indent="0">
              <a:buNone/>
            </a:pPr>
            <a:r>
              <a:rPr lang="es-MX" sz="3600" dirty="0" smtClean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3º párrafo </a:t>
            </a:r>
            <a:r>
              <a:rPr lang="es-MX" sz="3600" dirty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indica cómo se espera sea tu intervención</a:t>
            </a:r>
            <a:endParaRPr lang="en-US" sz="3600" dirty="0">
              <a:solidFill>
                <a:srgbClr val="475B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50972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0000" y="623400"/>
            <a:ext cx="9880597" cy="763600"/>
          </a:xfrm>
        </p:spPr>
        <p:txBody>
          <a:bodyPr/>
          <a:lstStyle/>
          <a:p>
            <a:r>
              <a:rPr lang="es-MX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resolver el problema</a:t>
            </a:r>
            <a:endParaRPr lang="en-US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3" indent="0">
              <a:buNone/>
            </a:pPr>
            <a:r>
              <a:rPr lang="es-MX" sz="3600" b="1" dirty="0"/>
              <a:t>Requiere del análisis y abordaje conjunto, porque lo complejo no se resuelve individualmente: </a:t>
            </a:r>
          </a:p>
          <a:p>
            <a:pPr lvl="1">
              <a:buClr>
                <a:srgbClr val="7030A0"/>
              </a:buClr>
            </a:pPr>
            <a:r>
              <a:rPr lang="es-MX" sz="3733" dirty="0"/>
              <a:t>se requieren resoluciones diseñadas </a:t>
            </a:r>
            <a:r>
              <a:rPr lang="es-MX" sz="3733" b="1" dirty="0"/>
              <a:t>entre varios</a:t>
            </a:r>
            <a:r>
              <a:rPr lang="es-MX" sz="3733" dirty="0"/>
              <a:t>; </a:t>
            </a:r>
          </a:p>
          <a:p>
            <a:pPr lvl="1">
              <a:buClr>
                <a:srgbClr val="7030A0"/>
              </a:buClr>
            </a:pPr>
            <a:r>
              <a:rPr lang="es-MX" sz="3733" dirty="0"/>
              <a:t>requiere </a:t>
            </a:r>
            <a:r>
              <a:rPr lang="es-MX" sz="3733" b="1" dirty="0"/>
              <a:t>colaboración</a:t>
            </a:r>
            <a:r>
              <a:rPr lang="es-MX" sz="3733" dirty="0"/>
              <a:t>, </a:t>
            </a:r>
          </a:p>
          <a:p>
            <a:pPr lvl="1">
              <a:buClr>
                <a:srgbClr val="7030A0"/>
              </a:buClr>
            </a:pPr>
            <a:r>
              <a:rPr lang="es-MX" sz="3733" dirty="0"/>
              <a:t>trabajo en </a:t>
            </a:r>
            <a:r>
              <a:rPr lang="es-MX" sz="3733" dirty="0" smtClean="0"/>
              <a:t>equipo</a:t>
            </a:r>
            <a:endParaRPr lang="es-MX" sz="3733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6390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2469" y="74438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PENSEMOS EL PROBLEMA EN CLAVE PEDAGÓGICA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48894" y="3219488"/>
            <a:ext cx="10515600" cy="4351338"/>
          </a:xfrm>
        </p:spPr>
        <p:txBody>
          <a:bodyPr/>
          <a:lstStyle/>
          <a:p>
            <a:r>
              <a:rPr lang="es-MX" dirty="0" smtClean="0"/>
              <a:t>¿Cuál es el problema?</a:t>
            </a:r>
          </a:p>
          <a:p>
            <a:r>
              <a:rPr lang="es-MX" dirty="0" smtClean="0"/>
              <a:t>¿Cuáles son los síntomas que alentaron a</a:t>
            </a:r>
          </a:p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 qué existiera este problema?</a:t>
            </a:r>
          </a:p>
          <a:p>
            <a:r>
              <a:rPr lang="es-MX" dirty="0" smtClean="0"/>
              <a:t>¿Cuál es la causa de este problema?</a:t>
            </a:r>
            <a:endParaRPr lang="en-US" dirty="0"/>
          </a:p>
        </p:txBody>
      </p:sp>
      <p:sp>
        <p:nvSpPr>
          <p:cNvPr id="4" name="Cerrar llave 3"/>
          <p:cNvSpPr/>
          <p:nvPr/>
        </p:nvSpPr>
        <p:spPr>
          <a:xfrm>
            <a:off x="8302039" y="3235955"/>
            <a:ext cx="559558" cy="197892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684224" y="4040752"/>
            <a:ext cx="1669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DIAGNÓSTICO</a:t>
            </a:r>
            <a:endParaRPr lang="en-US" dirty="0"/>
          </a:p>
        </p:txBody>
      </p:sp>
      <p:grpSp>
        <p:nvGrpSpPr>
          <p:cNvPr id="7" name="Google Shape;737;p36"/>
          <p:cNvGrpSpPr/>
          <p:nvPr/>
        </p:nvGrpSpPr>
        <p:grpSpPr>
          <a:xfrm rot="17792450" flipV="1">
            <a:off x="56648" y="1874458"/>
            <a:ext cx="2319074" cy="1560583"/>
            <a:chOff x="238125" y="613775"/>
            <a:chExt cx="7378250" cy="4487075"/>
          </a:xfrm>
        </p:grpSpPr>
        <p:sp>
          <p:nvSpPr>
            <p:cNvPr id="8" name="Google Shape;738;p36"/>
            <p:cNvSpPr/>
            <p:nvPr/>
          </p:nvSpPr>
          <p:spPr>
            <a:xfrm>
              <a:off x="258350" y="3193375"/>
              <a:ext cx="2825375" cy="1907475"/>
            </a:xfrm>
            <a:custGeom>
              <a:avLst/>
              <a:gdLst/>
              <a:ahLst/>
              <a:cxnLst/>
              <a:rect l="l" t="t" r="r" b="b"/>
              <a:pathLst>
                <a:path w="113015" h="76299" extrusionOk="0">
                  <a:moveTo>
                    <a:pt x="100831" y="0"/>
                  </a:moveTo>
                  <a:cubicBezTo>
                    <a:pt x="100020" y="0"/>
                    <a:pt x="99284" y="190"/>
                    <a:pt x="98648" y="553"/>
                  </a:cubicBezTo>
                  <a:lnTo>
                    <a:pt x="98646" y="551"/>
                  </a:lnTo>
                  <a:lnTo>
                    <a:pt x="98632" y="559"/>
                  </a:lnTo>
                  <a:lnTo>
                    <a:pt x="5960" y="54064"/>
                  </a:lnTo>
                  <a:lnTo>
                    <a:pt x="5956" y="54066"/>
                  </a:lnTo>
                  <a:lnTo>
                    <a:pt x="5913" y="54092"/>
                  </a:lnTo>
                  <a:lnTo>
                    <a:pt x="5917" y="54100"/>
                  </a:lnTo>
                  <a:cubicBezTo>
                    <a:pt x="5913" y="54100"/>
                    <a:pt x="5911" y="54103"/>
                    <a:pt x="5908" y="54107"/>
                  </a:cubicBezTo>
                  <a:cubicBezTo>
                    <a:pt x="2379" y="56174"/>
                    <a:pt x="1" y="59997"/>
                    <a:pt x="1" y="64384"/>
                  </a:cubicBezTo>
                  <a:cubicBezTo>
                    <a:pt x="1" y="70963"/>
                    <a:pt x="5336" y="76298"/>
                    <a:pt x="11915" y="76298"/>
                  </a:cubicBezTo>
                  <a:cubicBezTo>
                    <a:pt x="13989" y="76298"/>
                    <a:pt x="16028" y="75754"/>
                    <a:pt x="17826" y="74720"/>
                  </a:cubicBezTo>
                  <a:cubicBezTo>
                    <a:pt x="17846" y="74709"/>
                    <a:pt x="17869" y="74699"/>
                    <a:pt x="17889" y="74688"/>
                  </a:cubicBezTo>
                  <a:lnTo>
                    <a:pt x="17891" y="74690"/>
                  </a:lnTo>
                  <a:lnTo>
                    <a:pt x="110529" y="21205"/>
                  </a:lnTo>
                  <a:lnTo>
                    <a:pt x="110529" y="21203"/>
                  </a:lnTo>
                  <a:cubicBezTo>
                    <a:pt x="112063" y="20328"/>
                    <a:pt x="113014" y="18438"/>
                    <a:pt x="113014" y="15742"/>
                  </a:cubicBezTo>
                  <a:cubicBezTo>
                    <a:pt x="113014" y="10369"/>
                    <a:pt x="109243" y="3836"/>
                    <a:pt x="104591" y="1149"/>
                  </a:cubicBezTo>
                  <a:cubicBezTo>
                    <a:pt x="103240" y="369"/>
                    <a:pt x="101963" y="0"/>
                    <a:pt x="100831" y="0"/>
                  </a:cubicBez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39;p36"/>
            <p:cNvSpPr/>
            <p:nvPr/>
          </p:nvSpPr>
          <p:spPr>
            <a:xfrm>
              <a:off x="2301650" y="1018650"/>
              <a:ext cx="5314725" cy="2795550"/>
            </a:xfrm>
            <a:custGeom>
              <a:avLst/>
              <a:gdLst/>
              <a:ahLst/>
              <a:cxnLst/>
              <a:rect l="l" t="t" r="r" b="b"/>
              <a:pathLst>
                <a:path w="212589" h="111822" extrusionOk="0">
                  <a:moveTo>
                    <a:pt x="106294" y="1"/>
                  </a:moveTo>
                  <a:cubicBezTo>
                    <a:pt x="81511" y="1"/>
                    <a:pt x="56728" y="5459"/>
                    <a:pt x="37819" y="16377"/>
                  </a:cubicBezTo>
                  <a:cubicBezTo>
                    <a:pt x="1" y="38211"/>
                    <a:pt x="1" y="73611"/>
                    <a:pt x="37819" y="95446"/>
                  </a:cubicBezTo>
                  <a:cubicBezTo>
                    <a:pt x="56728" y="106363"/>
                    <a:pt x="81511" y="111822"/>
                    <a:pt x="106294" y="111822"/>
                  </a:cubicBezTo>
                  <a:cubicBezTo>
                    <a:pt x="131077" y="111822"/>
                    <a:pt x="155861" y="106363"/>
                    <a:pt x="174771" y="95446"/>
                  </a:cubicBezTo>
                  <a:cubicBezTo>
                    <a:pt x="212587" y="73611"/>
                    <a:pt x="212589" y="38211"/>
                    <a:pt x="174771" y="16377"/>
                  </a:cubicBezTo>
                  <a:cubicBezTo>
                    <a:pt x="155861" y="5459"/>
                    <a:pt x="131077" y="1"/>
                    <a:pt x="106294" y="1"/>
                  </a:cubicBez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40;p36"/>
            <p:cNvSpPr/>
            <p:nvPr/>
          </p:nvSpPr>
          <p:spPr>
            <a:xfrm>
              <a:off x="2784100" y="3200600"/>
              <a:ext cx="456625" cy="309675"/>
            </a:xfrm>
            <a:custGeom>
              <a:avLst/>
              <a:gdLst/>
              <a:ahLst/>
              <a:cxnLst/>
              <a:rect l="l" t="t" r="r" b="b"/>
              <a:pathLst>
                <a:path w="18265" h="12387" extrusionOk="0">
                  <a:moveTo>
                    <a:pt x="12162" y="1"/>
                  </a:moveTo>
                  <a:lnTo>
                    <a:pt x="1" y="7022"/>
                  </a:lnTo>
                  <a:lnTo>
                    <a:pt x="7941" y="12387"/>
                  </a:lnTo>
                  <a:lnTo>
                    <a:pt x="18265" y="6205"/>
                  </a:lnTo>
                  <a:lnTo>
                    <a:pt x="12162" y="1"/>
                  </a:ln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41;p36"/>
            <p:cNvSpPr/>
            <p:nvPr/>
          </p:nvSpPr>
          <p:spPr>
            <a:xfrm>
              <a:off x="2725050" y="1327775"/>
              <a:ext cx="4468025" cy="2278250"/>
            </a:xfrm>
            <a:custGeom>
              <a:avLst/>
              <a:gdLst/>
              <a:ahLst/>
              <a:cxnLst/>
              <a:rect l="l" t="t" r="r" b="b"/>
              <a:pathLst>
                <a:path w="178721" h="91130" extrusionOk="0">
                  <a:moveTo>
                    <a:pt x="31982" y="1"/>
                  </a:moveTo>
                  <a:cubicBezTo>
                    <a:pt x="29991" y="966"/>
                    <a:pt x="28045" y="1976"/>
                    <a:pt x="26173" y="3057"/>
                  </a:cubicBezTo>
                  <a:cubicBezTo>
                    <a:pt x="16101" y="8873"/>
                    <a:pt x="8953" y="15735"/>
                    <a:pt x="4695" y="23035"/>
                  </a:cubicBezTo>
                  <a:lnTo>
                    <a:pt x="1" y="23035"/>
                  </a:lnTo>
                  <a:lnTo>
                    <a:pt x="1" y="39538"/>
                  </a:lnTo>
                  <a:cubicBezTo>
                    <a:pt x="1" y="52741"/>
                    <a:pt x="8725" y="65946"/>
                    <a:pt x="26175" y="76018"/>
                  </a:cubicBezTo>
                  <a:cubicBezTo>
                    <a:pt x="43624" y="86093"/>
                    <a:pt x="66493" y="91130"/>
                    <a:pt x="89362" y="91130"/>
                  </a:cubicBezTo>
                  <a:cubicBezTo>
                    <a:pt x="112231" y="91130"/>
                    <a:pt x="135100" y="86093"/>
                    <a:pt x="152548" y="76018"/>
                  </a:cubicBezTo>
                  <a:cubicBezTo>
                    <a:pt x="169996" y="65944"/>
                    <a:pt x="178721" y="52741"/>
                    <a:pt x="178721" y="39538"/>
                  </a:cubicBezTo>
                  <a:lnTo>
                    <a:pt x="178721" y="23035"/>
                  </a:lnTo>
                  <a:lnTo>
                    <a:pt x="174026" y="23035"/>
                  </a:lnTo>
                  <a:cubicBezTo>
                    <a:pt x="169768" y="15735"/>
                    <a:pt x="162620" y="8875"/>
                    <a:pt x="152548" y="3059"/>
                  </a:cubicBezTo>
                  <a:cubicBezTo>
                    <a:pt x="150678" y="1978"/>
                    <a:pt x="148732" y="970"/>
                    <a:pt x="146745" y="4"/>
                  </a:cubicBezTo>
                  <a:lnTo>
                    <a:pt x="146745" y="4"/>
                  </a:lnTo>
                  <a:cubicBezTo>
                    <a:pt x="157855" y="6793"/>
                    <a:pt x="164203" y="15124"/>
                    <a:pt x="164203" y="23037"/>
                  </a:cubicBezTo>
                  <a:cubicBezTo>
                    <a:pt x="164203" y="31289"/>
                    <a:pt x="157307" y="40004"/>
                    <a:pt x="145289" y="46942"/>
                  </a:cubicBezTo>
                  <a:cubicBezTo>
                    <a:pt x="130797" y="55309"/>
                    <a:pt x="110413" y="60108"/>
                    <a:pt x="89362" y="60108"/>
                  </a:cubicBezTo>
                  <a:cubicBezTo>
                    <a:pt x="68311" y="60108"/>
                    <a:pt x="47926" y="55309"/>
                    <a:pt x="33434" y="46942"/>
                  </a:cubicBezTo>
                  <a:cubicBezTo>
                    <a:pt x="21414" y="40004"/>
                    <a:pt x="14519" y="31287"/>
                    <a:pt x="14519" y="23033"/>
                  </a:cubicBezTo>
                  <a:cubicBezTo>
                    <a:pt x="14519" y="15120"/>
                    <a:pt x="20868" y="6790"/>
                    <a:pt x="31982" y="1"/>
                  </a:cubicBezTo>
                  <a:close/>
                </a:path>
              </a:pathLst>
            </a:custGeom>
            <a:solidFill>
              <a:srgbClr val="706E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42;p36"/>
            <p:cNvSpPr/>
            <p:nvPr/>
          </p:nvSpPr>
          <p:spPr>
            <a:xfrm>
              <a:off x="2506850" y="613775"/>
              <a:ext cx="4904200" cy="2579625"/>
            </a:xfrm>
            <a:custGeom>
              <a:avLst/>
              <a:gdLst/>
              <a:ahLst/>
              <a:cxnLst/>
              <a:rect l="l" t="t" r="r" b="b"/>
              <a:pathLst>
                <a:path w="196168" h="103185" extrusionOk="0">
                  <a:moveTo>
                    <a:pt x="98084" y="14524"/>
                  </a:moveTo>
                  <a:cubicBezTo>
                    <a:pt x="119137" y="14524"/>
                    <a:pt x="139525" y="19315"/>
                    <a:pt x="154023" y="27693"/>
                  </a:cubicBezTo>
                  <a:cubicBezTo>
                    <a:pt x="166032" y="34622"/>
                    <a:pt x="172938" y="43333"/>
                    <a:pt x="172938" y="51587"/>
                  </a:cubicBezTo>
                  <a:cubicBezTo>
                    <a:pt x="172938" y="54324"/>
                    <a:pt x="172191" y="57104"/>
                    <a:pt x="170719" y="59842"/>
                  </a:cubicBezTo>
                  <a:cubicBezTo>
                    <a:pt x="167814" y="65400"/>
                    <a:pt x="162069" y="70855"/>
                    <a:pt x="154023" y="75502"/>
                  </a:cubicBezTo>
                  <a:cubicBezTo>
                    <a:pt x="139525" y="83860"/>
                    <a:pt x="119137" y="88671"/>
                    <a:pt x="98084" y="88671"/>
                  </a:cubicBezTo>
                  <a:cubicBezTo>
                    <a:pt x="77033" y="88671"/>
                    <a:pt x="56645" y="83860"/>
                    <a:pt x="42168" y="75502"/>
                  </a:cubicBezTo>
                  <a:cubicBezTo>
                    <a:pt x="34120" y="70855"/>
                    <a:pt x="28376" y="65400"/>
                    <a:pt x="25472" y="59842"/>
                  </a:cubicBezTo>
                  <a:cubicBezTo>
                    <a:pt x="23999" y="57104"/>
                    <a:pt x="23252" y="54324"/>
                    <a:pt x="23252" y="51587"/>
                  </a:cubicBezTo>
                  <a:cubicBezTo>
                    <a:pt x="23252" y="43333"/>
                    <a:pt x="30138" y="34622"/>
                    <a:pt x="42168" y="27693"/>
                  </a:cubicBezTo>
                  <a:cubicBezTo>
                    <a:pt x="56645" y="19315"/>
                    <a:pt x="77033" y="14524"/>
                    <a:pt x="98084" y="14524"/>
                  </a:cubicBezTo>
                  <a:close/>
                  <a:moveTo>
                    <a:pt x="98088" y="0"/>
                  </a:moveTo>
                  <a:cubicBezTo>
                    <a:pt x="75218" y="0"/>
                    <a:pt x="52352" y="5035"/>
                    <a:pt x="34909" y="15105"/>
                  </a:cubicBezTo>
                  <a:cubicBezTo>
                    <a:pt x="1" y="35264"/>
                    <a:pt x="1" y="67931"/>
                    <a:pt x="34909" y="88070"/>
                  </a:cubicBezTo>
                  <a:cubicBezTo>
                    <a:pt x="36775" y="89149"/>
                    <a:pt x="38705" y="90164"/>
                    <a:pt x="40675" y="91099"/>
                  </a:cubicBezTo>
                  <a:cubicBezTo>
                    <a:pt x="57236" y="99156"/>
                    <a:pt x="77665" y="103185"/>
                    <a:pt x="98094" y="103185"/>
                  </a:cubicBezTo>
                  <a:cubicBezTo>
                    <a:pt x="118524" y="103185"/>
                    <a:pt x="138954" y="99156"/>
                    <a:pt x="155516" y="91099"/>
                  </a:cubicBezTo>
                  <a:cubicBezTo>
                    <a:pt x="157506" y="90164"/>
                    <a:pt x="159415" y="89149"/>
                    <a:pt x="161282" y="88070"/>
                  </a:cubicBezTo>
                  <a:cubicBezTo>
                    <a:pt x="196167" y="67931"/>
                    <a:pt x="196167" y="35264"/>
                    <a:pt x="161282" y="15105"/>
                  </a:cubicBezTo>
                  <a:cubicBezTo>
                    <a:pt x="143829" y="5035"/>
                    <a:pt x="120957" y="0"/>
                    <a:pt x="98088" y="0"/>
                  </a:cubicBezTo>
                  <a:close/>
                </a:path>
              </a:pathLst>
            </a:custGeom>
            <a:solidFill>
              <a:srgbClr val="898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43;p36"/>
            <p:cNvSpPr/>
            <p:nvPr/>
          </p:nvSpPr>
          <p:spPr>
            <a:xfrm>
              <a:off x="3088150" y="976850"/>
              <a:ext cx="3742150" cy="1132975"/>
            </a:xfrm>
            <a:custGeom>
              <a:avLst/>
              <a:gdLst/>
              <a:ahLst/>
              <a:cxnLst/>
              <a:rect l="l" t="t" r="r" b="b"/>
              <a:pathLst>
                <a:path w="149686" h="45319" extrusionOk="0">
                  <a:moveTo>
                    <a:pt x="74832" y="1"/>
                  </a:moveTo>
                  <a:cubicBezTo>
                    <a:pt x="53781" y="1"/>
                    <a:pt x="33393" y="4792"/>
                    <a:pt x="18916" y="13170"/>
                  </a:cubicBezTo>
                  <a:cubicBezTo>
                    <a:pt x="6886" y="20099"/>
                    <a:pt x="0" y="28810"/>
                    <a:pt x="0" y="37064"/>
                  </a:cubicBezTo>
                  <a:cubicBezTo>
                    <a:pt x="0" y="39801"/>
                    <a:pt x="747" y="42581"/>
                    <a:pt x="2220" y="45319"/>
                  </a:cubicBezTo>
                  <a:cubicBezTo>
                    <a:pt x="5124" y="39761"/>
                    <a:pt x="10868" y="34305"/>
                    <a:pt x="18916" y="29659"/>
                  </a:cubicBezTo>
                  <a:cubicBezTo>
                    <a:pt x="33393" y="21300"/>
                    <a:pt x="53781" y="16509"/>
                    <a:pt x="74832" y="16509"/>
                  </a:cubicBezTo>
                  <a:cubicBezTo>
                    <a:pt x="95885" y="16509"/>
                    <a:pt x="116273" y="21300"/>
                    <a:pt x="130771" y="29659"/>
                  </a:cubicBezTo>
                  <a:cubicBezTo>
                    <a:pt x="138817" y="34305"/>
                    <a:pt x="144562" y="39761"/>
                    <a:pt x="147467" y="45319"/>
                  </a:cubicBezTo>
                  <a:cubicBezTo>
                    <a:pt x="148939" y="42581"/>
                    <a:pt x="149686" y="39801"/>
                    <a:pt x="149686" y="37064"/>
                  </a:cubicBezTo>
                  <a:cubicBezTo>
                    <a:pt x="149686" y="28810"/>
                    <a:pt x="142780" y="20099"/>
                    <a:pt x="130771" y="13170"/>
                  </a:cubicBezTo>
                  <a:cubicBezTo>
                    <a:pt x="116273" y="4792"/>
                    <a:pt x="95885" y="1"/>
                    <a:pt x="74832" y="1"/>
                  </a:cubicBezTo>
                  <a:close/>
                </a:path>
              </a:pathLst>
            </a:custGeom>
            <a:solidFill>
              <a:srgbClr val="5C5C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44;p36"/>
            <p:cNvSpPr/>
            <p:nvPr/>
          </p:nvSpPr>
          <p:spPr>
            <a:xfrm>
              <a:off x="3143625" y="1389575"/>
              <a:ext cx="3631200" cy="1440850"/>
            </a:xfrm>
            <a:custGeom>
              <a:avLst/>
              <a:gdLst/>
              <a:ahLst/>
              <a:cxnLst/>
              <a:rect l="l" t="t" r="r" b="b"/>
              <a:pathLst>
                <a:path w="145248" h="57634" extrusionOk="0">
                  <a:moveTo>
                    <a:pt x="72613" y="0"/>
                  </a:moveTo>
                  <a:cubicBezTo>
                    <a:pt x="51562" y="0"/>
                    <a:pt x="31174" y="4791"/>
                    <a:pt x="16697" y="13151"/>
                  </a:cubicBezTo>
                  <a:cubicBezTo>
                    <a:pt x="8649" y="17796"/>
                    <a:pt x="2905" y="23252"/>
                    <a:pt x="1" y="28810"/>
                  </a:cubicBezTo>
                  <a:cubicBezTo>
                    <a:pt x="2905" y="34368"/>
                    <a:pt x="8649" y="39823"/>
                    <a:pt x="16697" y="44470"/>
                  </a:cubicBezTo>
                  <a:cubicBezTo>
                    <a:pt x="24797" y="49146"/>
                    <a:pt x="34747" y="52713"/>
                    <a:pt x="45631" y="54947"/>
                  </a:cubicBezTo>
                  <a:lnTo>
                    <a:pt x="45635" y="54947"/>
                  </a:lnTo>
                  <a:lnTo>
                    <a:pt x="45642" y="54949"/>
                  </a:lnTo>
                  <a:cubicBezTo>
                    <a:pt x="54208" y="56704"/>
                    <a:pt x="63348" y="57634"/>
                    <a:pt x="72619" y="57634"/>
                  </a:cubicBezTo>
                  <a:cubicBezTo>
                    <a:pt x="79319" y="57634"/>
                    <a:pt x="85954" y="57149"/>
                    <a:pt x="92349" y="56215"/>
                  </a:cubicBezTo>
                  <a:cubicBezTo>
                    <a:pt x="105177" y="54341"/>
                    <a:pt x="117059" y="50672"/>
                    <a:pt x="126631" y="45536"/>
                  </a:cubicBezTo>
                  <a:cubicBezTo>
                    <a:pt x="127281" y="45186"/>
                    <a:pt x="127918" y="44832"/>
                    <a:pt x="128546" y="44470"/>
                  </a:cubicBezTo>
                  <a:cubicBezTo>
                    <a:pt x="130494" y="43344"/>
                    <a:pt x="132305" y="42176"/>
                    <a:pt x="133978" y="40966"/>
                  </a:cubicBezTo>
                  <a:cubicBezTo>
                    <a:pt x="139211" y="37177"/>
                    <a:pt x="143045" y="33023"/>
                    <a:pt x="145248" y="28808"/>
                  </a:cubicBezTo>
                  <a:cubicBezTo>
                    <a:pt x="142343" y="23250"/>
                    <a:pt x="136598" y="17796"/>
                    <a:pt x="128552" y="13150"/>
                  </a:cubicBezTo>
                  <a:cubicBezTo>
                    <a:pt x="114054" y="4791"/>
                    <a:pt x="93666" y="0"/>
                    <a:pt x="72613" y="0"/>
                  </a:cubicBezTo>
                  <a:close/>
                </a:path>
              </a:pathLst>
            </a:custGeom>
            <a:solidFill>
              <a:srgbClr val="B3CD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45;p36"/>
            <p:cNvSpPr/>
            <p:nvPr/>
          </p:nvSpPr>
          <p:spPr>
            <a:xfrm>
              <a:off x="4284650" y="2413700"/>
              <a:ext cx="2208425" cy="416875"/>
            </a:xfrm>
            <a:custGeom>
              <a:avLst/>
              <a:gdLst/>
              <a:ahLst/>
              <a:cxnLst/>
              <a:rect l="l" t="t" r="r" b="b"/>
              <a:pathLst>
                <a:path w="88337" h="16675" extrusionOk="0">
                  <a:moveTo>
                    <a:pt x="88337" y="1"/>
                  </a:moveTo>
                  <a:lnTo>
                    <a:pt x="88337" y="1"/>
                  </a:lnTo>
                  <a:cubicBezTo>
                    <a:pt x="86665" y="1209"/>
                    <a:pt x="84855" y="2377"/>
                    <a:pt x="82905" y="3505"/>
                  </a:cubicBezTo>
                  <a:cubicBezTo>
                    <a:pt x="82452" y="3766"/>
                    <a:pt x="81994" y="4024"/>
                    <a:pt x="81530" y="4279"/>
                  </a:cubicBezTo>
                  <a:lnTo>
                    <a:pt x="81530" y="4279"/>
                  </a:lnTo>
                  <a:cubicBezTo>
                    <a:pt x="81996" y="4024"/>
                    <a:pt x="82456" y="3766"/>
                    <a:pt x="82911" y="3503"/>
                  </a:cubicBezTo>
                  <a:cubicBezTo>
                    <a:pt x="84857" y="2379"/>
                    <a:pt x="86665" y="1211"/>
                    <a:pt x="88337" y="1"/>
                  </a:cubicBezTo>
                  <a:close/>
                  <a:moveTo>
                    <a:pt x="81530" y="4279"/>
                  </a:moveTo>
                  <a:cubicBezTo>
                    <a:pt x="81351" y="4376"/>
                    <a:pt x="81171" y="4474"/>
                    <a:pt x="80990" y="4571"/>
                  </a:cubicBezTo>
                  <a:cubicBezTo>
                    <a:pt x="81171" y="4474"/>
                    <a:pt x="81351" y="4377"/>
                    <a:pt x="81530" y="4279"/>
                  </a:cubicBezTo>
                  <a:close/>
                  <a:moveTo>
                    <a:pt x="1" y="13984"/>
                  </a:moveTo>
                  <a:cubicBezTo>
                    <a:pt x="8565" y="15742"/>
                    <a:pt x="17704" y="16674"/>
                    <a:pt x="26972" y="16674"/>
                  </a:cubicBezTo>
                  <a:cubicBezTo>
                    <a:pt x="33674" y="16674"/>
                    <a:pt x="40309" y="16186"/>
                    <a:pt x="46708" y="15252"/>
                  </a:cubicBezTo>
                  <a:lnTo>
                    <a:pt x="46708" y="15252"/>
                  </a:lnTo>
                  <a:cubicBezTo>
                    <a:pt x="40313" y="16184"/>
                    <a:pt x="33678" y="16671"/>
                    <a:pt x="26978" y="16671"/>
                  </a:cubicBezTo>
                  <a:cubicBezTo>
                    <a:pt x="17707" y="16671"/>
                    <a:pt x="8567" y="15740"/>
                    <a:pt x="1" y="13984"/>
                  </a:cubicBezTo>
                  <a:close/>
                </a:path>
              </a:pathLst>
            </a:custGeom>
            <a:solidFill>
              <a:srgbClr val="8B9D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46;p36"/>
            <p:cNvSpPr/>
            <p:nvPr/>
          </p:nvSpPr>
          <p:spPr>
            <a:xfrm>
              <a:off x="3101150" y="1173975"/>
              <a:ext cx="3716175" cy="935850"/>
            </a:xfrm>
            <a:custGeom>
              <a:avLst/>
              <a:gdLst/>
              <a:ahLst/>
              <a:cxnLst/>
              <a:rect l="l" t="t" r="r" b="b"/>
              <a:pathLst>
                <a:path w="148647" h="37434" extrusionOk="0">
                  <a:moveTo>
                    <a:pt x="74312" y="0"/>
                  </a:moveTo>
                  <a:cubicBezTo>
                    <a:pt x="53261" y="0"/>
                    <a:pt x="32873" y="4791"/>
                    <a:pt x="18396" y="13152"/>
                  </a:cubicBezTo>
                  <a:cubicBezTo>
                    <a:pt x="10348" y="17796"/>
                    <a:pt x="4604" y="23252"/>
                    <a:pt x="1700" y="28810"/>
                  </a:cubicBezTo>
                  <a:cubicBezTo>
                    <a:pt x="931" y="30240"/>
                    <a:pt x="370" y="31681"/>
                    <a:pt x="0" y="33122"/>
                  </a:cubicBezTo>
                  <a:cubicBezTo>
                    <a:pt x="370" y="34563"/>
                    <a:pt x="931" y="36004"/>
                    <a:pt x="1700" y="37434"/>
                  </a:cubicBezTo>
                  <a:cubicBezTo>
                    <a:pt x="4604" y="31876"/>
                    <a:pt x="10348" y="26420"/>
                    <a:pt x="18396" y="21775"/>
                  </a:cubicBezTo>
                  <a:cubicBezTo>
                    <a:pt x="32873" y="13417"/>
                    <a:pt x="53261" y="8626"/>
                    <a:pt x="74312" y="8626"/>
                  </a:cubicBezTo>
                  <a:cubicBezTo>
                    <a:pt x="95365" y="8626"/>
                    <a:pt x="115753" y="13417"/>
                    <a:pt x="130251" y="21775"/>
                  </a:cubicBezTo>
                  <a:cubicBezTo>
                    <a:pt x="138297" y="26420"/>
                    <a:pt x="144042" y="31876"/>
                    <a:pt x="146947" y="37434"/>
                  </a:cubicBezTo>
                  <a:cubicBezTo>
                    <a:pt x="147716" y="36004"/>
                    <a:pt x="148275" y="34563"/>
                    <a:pt x="148646" y="33122"/>
                  </a:cubicBezTo>
                  <a:cubicBezTo>
                    <a:pt x="148275" y="31681"/>
                    <a:pt x="147716" y="30240"/>
                    <a:pt x="146947" y="28810"/>
                  </a:cubicBezTo>
                  <a:cubicBezTo>
                    <a:pt x="144042" y="23252"/>
                    <a:pt x="138297" y="17796"/>
                    <a:pt x="130251" y="13152"/>
                  </a:cubicBezTo>
                  <a:cubicBezTo>
                    <a:pt x="115753" y="4791"/>
                    <a:pt x="95365" y="2"/>
                    <a:pt x="74312" y="2"/>
                  </a:cubicBezTo>
                  <a:lnTo>
                    <a:pt x="74312" y="0"/>
                  </a:lnTo>
                  <a:close/>
                </a:path>
              </a:pathLst>
            </a:custGeom>
            <a:solidFill>
              <a:srgbClr val="8194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47;p36"/>
            <p:cNvSpPr/>
            <p:nvPr/>
          </p:nvSpPr>
          <p:spPr>
            <a:xfrm>
              <a:off x="2494175" y="2868350"/>
              <a:ext cx="928025" cy="624200"/>
            </a:xfrm>
            <a:custGeom>
              <a:avLst/>
              <a:gdLst/>
              <a:ahLst/>
              <a:cxnLst/>
              <a:rect l="l" t="t" r="r" b="b"/>
              <a:pathLst>
                <a:path w="37121" h="24968" extrusionOk="0">
                  <a:moveTo>
                    <a:pt x="31193" y="0"/>
                  </a:moveTo>
                  <a:cubicBezTo>
                    <a:pt x="30313" y="0"/>
                    <a:pt x="29421" y="225"/>
                    <a:pt x="28604" y="698"/>
                  </a:cubicBezTo>
                  <a:lnTo>
                    <a:pt x="3329" y="15291"/>
                  </a:lnTo>
                  <a:cubicBezTo>
                    <a:pt x="850" y="16722"/>
                    <a:pt x="1" y="19894"/>
                    <a:pt x="1433" y="22373"/>
                  </a:cubicBezTo>
                  <a:cubicBezTo>
                    <a:pt x="2357" y="23980"/>
                    <a:pt x="4070" y="24967"/>
                    <a:pt x="5921" y="24967"/>
                  </a:cubicBezTo>
                  <a:cubicBezTo>
                    <a:pt x="5923" y="24967"/>
                    <a:pt x="5925" y="24967"/>
                    <a:pt x="5927" y="24967"/>
                  </a:cubicBezTo>
                  <a:cubicBezTo>
                    <a:pt x="6837" y="24967"/>
                    <a:pt x="7728" y="24728"/>
                    <a:pt x="8515" y="24271"/>
                  </a:cubicBezTo>
                  <a:lnTo>
                    <a:pt x="33791" y="9679"/>
                  </a:lnTo>
                  <a:cubicBezTo>
                    <a:pt x="36270" y="8247"/>
                    <a:pt x="37121" y="5077"/>
                    <a:pt x="35687" y="2596"/>
                  </a:cubicBezTo>
                  <a:cubicBezTo>
                    <a:pt x="34727" y="932"/>
                    <a:pt x="32985" y="0"/>
                    <a:pt x="31193" y="0"/>
                  </a:cubicBezTo>
                  <a:close/>
                </a:path>
              </a:pathLst>
            </a:custGeom>
            <a:solidFill>
              <a:srgbClr val="3445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48;p36"/>
            <p:cNvSpPr/>
            <p:nvPr/>
          </p:nvSpPr>
          <p:spPr>
            <a:xfrm>
              <a:off x="238125" y="2969325"/>
              <a:ext cx="2825400" cy="1907475"/>
            </a:xfrm>
            <a:custGeom>
              <a:avLst/>
              <a:gdLst/>
              <a:ahLst/>
              <a:cxnLst/>
              <a:rect l="l" t="t" r="r" b="b"/>
              <a:pathLst>
                <a:path w="113016" h="76299" extrusionOk="0">
                  <a:moveTo>
                    <a:pt x="100829" y="0"/>
                  </a:moveTo>
                  <a:cubicBezTo>
                    <a:pt x="100019" y="0"/>
                    <a:pt x="99282" y="190"/>
                    <a:pt x="98646" y="553"/>
                  </a:cubicBezTo>
                  <a:lnTo>
                    <a:pt x="98646" y="552"/>
                  </a:lnTo>
                  <a:lnTo>
                    <a:pt x="98633" y="559"/>
                  </a:lnTo>
                  <a:lnTo>
                    <a:pt x="5961" y="54065"/>
                  </a:lnTo>
                  <a:lnTo>
                    <a:pt x="5955" y="54066"/>
                  </a:lnTo>
                  <a:lnTo>
                    <a:pt x="5913" y="54092"/>
                  </a:lnTo>
                  <a:lnTo>
                    <a:pt x="5916" y="54100"/>
                  </a:lnTo>
                  <a:cubicBezTo>
                    <a:pt x="5913" y="54102"/>
                    <a:pt x="5911" y="54105"/>
                    <a:pt x="5907" y="54107"/>
                  </a:cubicBezTo>
                  <a:cubicBezTo>
                    <a:pt x="2377" y="56174"/>
                    <a:pt x="0" y="59998"/>
                    <a:pt x="0" y="64384"/>
                  </a:cubicBezTo>
                  <a:cubicBezTo>
                    <a:pt x="0" y="70963"/>
                    <a:pt x="5335" y="76298"/>
                    <a:pt x="11915" y="76298"/>
                  </a:cubicBezTo>
                  <a:cubicBezTo>
                    <a:pt x="13989" y="76298"/>
                    <a:pt x="16028" y="75754"/>
                    <a:pt x="17825" y="74720"/>
                  </a:cubicBezTo>
                  <a:cubicBezTo>
                    <a:pt x="17846" y="74709"/>
                    <a:pt x="17868" y="74699"/>
                    <a:pt x="17890" y="74688"/>
                  </a:cubicBezTo>
                  <a:lnTo>
                    <a:pt x="17892" y="74690"/>
                  </a:lnTo>
                  <a:lnTo>
                    <a:pt x="110529" y="21205"/>
                  </a:lnTo>
                  <a:lnTo>
                    <a:pt x="110529" y="21203"/>
                  </a:lnTo>
                  <a:cubicBezTo>
                    <a:pt x="112063" y="20329"/>
                    <a:pt x="113015" y="18438"/>
                    <a:pt x="113015" y="15742"/>
                  </a:cubicBezTo>
                  <a:cubicBezTo>
                    <a:pt x="113015" y="10369"/>
                    <a:pt x="109242" y="3837"/>
                    <a:pt x="104588" y="1149"/>
                  </a:cubicBezTo>
                  <a:cubicBezTo>
                    <a:pt x="103237" y="369"/>
                    <a:pt x="101961" y="0"/>
                    <a:pt x="100829" y="0"/>
                  </a:cubicBezTo>
                  <a:close/>
                </a:path>
              </a:pathLst>
            </a:custGeom>
            <a:solidFill>
              <a:srgbClr val="E747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49;p36"/>
            <p:cNvSpPr/>
            <p:nvPr/>
          </p:nvSpPr>
          <p:spPr>
            <a:xfrm>
              <a:off x="2017225" y="3298175"/>
              <a:ext cx="477275" cy="601375"/>
            </a:xfrm>
            <a:custGeom>
              <a:avLst/>
              <a:gdLst/>
              <a:ahLst/>
              <a:cxnLst/>
              <a:rect l="l" t="t" r="r" b="b"/>
              <a:pathLst>
                <a:path w="19091" h="24055" extrusionOk="0">
                  <a:moveTo>
                    <a:pt x="6903" y="1"/>
                  </a:moveTo>
                  <a:cubicBezTo>
                    <a:pt x="6098" y="1"/>
                    <a:pt x="5368" y="186"/>
                    <a:pt x="4737" y="539"/>
                  </a:cubicBezTo>
                  <a:lnTo>
                    <a:pt x="0" y="3251"/>
                  </a:lnTo>
                  <a:cubicBezTo>
                    <a:pt x="559" y="2999"/>
                    <a:pt x="1194" y="2861"/>
                    <a:pt x="1878" y="2861"/>
                  </a:cubicBezTo>
                  <a:cubicBezTo>
                    <a:pt x="2209" y="2861"/>
                    <a:pt x="2552" y="2894"/>
                    <a:pt x="2904" y="2961"/>
                  </a:cubicBezTo>
                  <a:cubicBezTo>
                    <a:pt x="3775" y="3106"/>
                    <a:pt x="4687" y="3459"/>
                    <a:pt x="5662" y="4019"/>
                  </a:cubicBezTo>
                  <a:cubicBezTo>
                    <a:pt x="6305" y="4372"/>
                    <a:pt x="6906" y="4809"/>
                    <a:pt x="7508" y="5305"/>
                  </a:cubicBezTo>
                  <a:cubicBezTo>
                    <a:pt x="10682" y="7960"/>
                    <a:pt x="13190" y="12315"/>
                    <a:pt x="13896" y="16400"/>
                  </a:cubicBezTo>
                  <a:cubicBezTo>
                    <a:pt x="14019" y="17126"/>
                    <a:pt x="14080" y="17862"/>
                    <a:pt x="14082" y="18599"/>
                  </a:cubicBezTo>
                  <a:cubicBezTo>
                    <a:pt x="14082" y="19822"/>
                    <a:pt x="13876" y="20901"/>
                    <a:pt x="13523" y="21772"/>
                  </a:cubicBezTo>
                  <a:cubicBezTo>
                    <a:pt x="13107" y="22788"/>
                    <a:pt x="12444" y="23577"/>
                    <a:pt x="11634" y="24055"/>
                  </a:cubicBezTo>
                  <a:lnTo>
                    <a:pt x="16269" y="21384"/>
                  </a:lnTo>
                  <a:lnTo>
                    <a:pt x="16622" y="21199"/>
                  </a:lnTo>
                  <a:cubicBezTo>
                    <a:pt x="18156" y="20328"/>
                    <a:pt x="19090" y="18441"/>
                    <a:pt x="19090" y="15745"/>
                  </a:cubicBezTo>
                  <a:cubicBezTo>
                    <a:pt x="19090" y="10370"/>
                    <a:pt x="15337" y="3837"/>
                    <a:pt x="10670" y="1141"/>
                  </a:cubicBezTo>
                  <a:cubicBezTo>
                    <a:pt x="9314" y="366"/>
                    <a:pt x="8035" y="1"/>
                    <a:pt x="6903" y="1"/>
                  </a:cubicBezTo>
                  <a:close/>
                </a:path>
              </a:pathLst>
            </a:custGeom>
            <a:solidFill>
              <a:srgbClr val="FFD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913210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2"/>
          <p:cNvSpPr txBox="1">
            <a:spLocks noGrp="1"/>
          </p:cNvSpPr>
          <p:nvPr>
            <p:ph type="title"/>
          </p:nvPr>
        </p:nvSpPr>
        <p:spPr>
          <a:xfrm>
            <a:off x="1182365" y="1953984"/>
            <a:ext cx="6456393" cy="2708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 algn="l"/>
            <a:r>
              <a:rPr lang="es-MX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Qué acciones se van a planificar a partir de la organización de </a:t>
            </a:r>
            <a:r>
              <a:rPr lang="es-MX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agenda de trabajo enmarcadas en el PES 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9" name="Google Shape;639;p42"/>
          <p:cNvSpPr/>
          <p:nvPr/>
        </p:nvSpPr>
        <p:spPr>
          <a:xfrm>
            <a:off x="4236119" y="6013045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7" name="Picture 4" descr="Arte claro. espacio de trabajo femenino de la oficina en casa, copyspace. lugar de trabajo inspirador para la productividad. concepto de negocio, moda, autónomo, finanzas y arte. . Foto grati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6" t="20192" b="-1"/>
          <a:stretch/>
        </p:blipFill>
        <p:spPr bwMode="auto">
          <a:xfrm rot="16200000">
            <a:off x="6705352" y="1371351"/>
            <a:ext cx="6858001" cy="411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55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8"/>
          <p:cNvSpPr txBox="1">
            <a:spLocks noGrp="1"/>
          </p:cNvSpPr>
          <p:nvPr>
            <p:ph type="subTitle" idx="1"/>
          </p:nvPr>
        </p:nvSpPr>
        <p:spPr>
          <a:xfrm>
            <a:off x="718549" y="1771268"/>
            <a:ext cx="11014351" cy="4514961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>
              <a:buClr>
                <a:srgbClr val="7030A0"/>
              </a:buClr>
            </a:pPr>
            <a:r>
              <a:rPr lang="es-MX" sz="4000" b="1" dirty="0" smtClean="0"/>
              <a:t>¿</a:t>
            </a:r>
            <a:r>
              <a:rPr lang="es-MX" sz="3600" b="1" dirty="0" smtClean="0"/>
              <a:t>Quiénes intervienen? </a:t>
            </a:r>
            <a:r>
              <a:rPr lang="es-MX" sz="3600" dirty="0"/>
              <a:t>Ustedes como equipo de </a:t>
            </a:r>
            <a:r>
              <a:rPr lang="es-MX" sz="3600" dirty="0" smtClean="0"/>
              <a:t>supervisión</a:t>
            </a:r>
            <a:endParaRPr lang="en-US" sz="3600" dirty="0"/>
          </a:p>
          <a:p>
            <a:pPr>
              <a:buClr>
                <a:srgbClr val="7030A0"/>
              </a:buClr>
            </a:pPr>
            <a:r>
              <a:rPr lang="es-MX" sz="3600" dirty="0">
                <a:solidFill>
                  <a:srgbClr val="FF0066"/>
                </a:solidFill>
              </a:rPr>
              <a:t>¿</a:t>
            </a:r>
            <a:r>
              <a:rPr lang="es-MX" sz="3600" b="1" dirty="0" smtClean="0">
                <a:solidFill>
                  <a:srgbClr val="FF0066"/>
                </a:solidFill>
              </a:rPr>
              <a:t>Quienes</a:t>
            </a:r>
            <a:r>
              <a:rPr lang="es-MX" sz="3600" dirty="0" smtClean="0">
                <a:solidFill>
                  <a:srgbClr val="FF0066"/>
                </a:solidFill>
              </a:rPr>
              <a:t> son </a:t>
            </a:r>
            <a:r>
              <a:rPr lang="es-MX" sz="3600" dirty="0">
                <a:solidFill>
                  <a:srgbClr val="FF0066"/>
                </a:solidFill>
              </a:rPr>
              <a:t>los </a:t>
            </a:r>
            <a:r>
              <a:rPr lang="es-MX" sz="3600" b="1" dirty="0">
                <a:solidFill>
                  <a:srgbClr val="FF0066"/>
                </a:solidFill>
              </a:rPr>
              <a:t>destinatarios</a:t>
            </a:r>
            <a:r>
              <a:rPr lang="es-MX" sz="3600" dirty="0">
                <a:solidFill>
                  <a:srgbClr val="FF0066"/>
                </a:solidFill>
              </a:rPr>
              <a:t> de sus acciones? </a:t>
            </a:r>
            <a:r>
              <a:rPr lang="es-MX" sz="3600" dirty="0" smtClean="0">
                <a:solidFill>
                  <a:srgbClr val="FF0066"/>
                </a:solidFill>
              </a:rPr>
              <a:t> Equipos de Conducción (inspector/a)/ Equipos docentes (director/a)</a:t>
            </a:r>
          </a:p>
          <a:p>
            <a:pPr>
              <a:buClr>
                <a:srgbClr val="7030A0"/>
              </a:buClr>
            </a:pPr>
            <a:r>
              <a:rPr lang="es-MX" sz="3600" dirty="0" smtClean="0"/>
              <a:t>¿</a:t>
            </a:r>
            <a:r>
              <a:rPr lang="es-MX" sz="3600" b="1" dirty="0" smtClean="0"/>
              <a:t>Cuándo</a:t>
            </a:r>
            <a:r>
              <a:rPr lang="es-MX" sz="3600" dirty="0"/>
              <a:t>? </a:t>
            </a:r>
            <a:r>
              <a:rPr lang="es-MX" sz="3600" dirty="0" smtClean="0"/>
              <a:t>A corto, a mediano y largo plazo</a:t>
            </a:r>
            <a:endParaRPr lang="en-US" sz="3600" dirty="0"/>
          </a:p>
          <a:p>
            <a:pPr>
              <a:buClr>
                <a:srgbClr val="7030A0"/>
              </a:buClr>
            </a:pPr>
            <a:r>
              <a:rPr lang="es-MX" sz="3600" dirty="0" smtClean="0">
                <a:solidFill>
                  <a:srgbClr val="FF0066"/>
                </a:solidFill>
              </a:rPr>
              <a:t>¿</a:t>
            </a:r>
            <a:r>
              <a:rPr lang="es-MX" sz="3600" b="1" dirty="0" smtClean="0">
                <a:solidFill>
                  <a:srgbClr val="FF0066"/>
                </a:solidFill>
              </a:rPr>
              <a:t>En qué espacios</a:t>
            </a:r>
            <a:r>
              <a:rPr lang="es-MX" sz="3600" dirty="0" smtClean="0">
                <a:solidFill>
                  <a:srgbClr val="FF0066"/>
                </a:solidFill>
              </a:rPr>
              <a:t>?. Reuniones, talleres, capacitaciones, entrevistas, visitas a las escuelas/aula (de acuerdo al rol).</a:t>
            </a:r>
          </a:p>
          <a:p>
            <a:pPr>
              <a:buClr>
                <a:srgbClr val="7030A0"/>
              </a:buClr>
            </a:pPr>
            <a:r>
              <a:rPr lang="es-MX" sz="3600" dirty="0" smtClean="0"/>
              <a:t>¿</a:t>
            </a:r>
            <a:r>
              <a:rPr lang="es-MX" sz="3600" b="1" dirty="0" smtClean="0"/>
              <a:t>Cómo</a:t>
            </a:r>
            <a:r>
              <a:rPr lang="es-MX" sz="3600" dirty="0" smtClean="0"/>
              <a:t>? Con un plan de intervención </a:t>
            </a:r>
            <a:r>
              <a:rPr lang="es-MX" sz="3600" b="1" dirty="0" smtClean="0"/>
              <a:t>PES</a:t>
            </a:r>
            <a:endParaRPr lang="en-US" sz="3600" b="1" dirty="0"/>
          </a:p>
          <a:p>
            <a:pPr marL="0" indent="0">
              <a:buNone/>
            </a:pPr>
            <a:r>
              <a:rPr lang="en" dirty="0" smtClean="0"/>
              <a:t> </a:t>
            </a:r>
            <a:endParaRPr dirty="0"/>
          </a:p>
        </p:txBody>
      </p:sp>
      <p:sp>
        <p:nvSpPr>
          <p:cNvPr id="519" name="Google Shape;519;p38"/>
          <p:cNvSpPr txBox="1">
            <a:spLocks noGrp="1"/>
          </p:cNvSpPr>
          <p:nvPr>
            <p:ph type="title"/>
          </p:nvPr>
        </p:nvSpPr>
        <p:spPr>
          <a:xfrm>
            <a:off x="966697" y="410559"/>
            <a:ext cx="10272000" cy="7636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r>
              <a:rPr lang="es-MX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Algunos </a:t>
            </a:r>
            <a:r>
              <a:rPr lang="es-MX" sz="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interrogantes</a:t>
            </a:r>
            <a:endParaRPr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0" name="Google Shape;520;p38"/>
          <p:cNvSpPr/>
          <p:nvPr/>
        </p:nvSpPr>
        <p:spPr>
          <a:xfrm>
            <a:off x="1221439" y="6594019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0" name="Google Shape;1116;p53"/>
          <p:cNvGrpSpPr/>
          <p:nvPr/>
        </p:nvGrpSpPr>
        <p:grpSpPr>
          <a:xfrm rot="5400000">
            <a:off x="10175192" y="944609"/>
            <a:ext cx="3574516" cy="459099"/>
            <a:chOff x="2084100" y="3288600"/>
            <a:chExt cx="3440950" cy="191175"/>
          </a:xfrm>
        </p:grpSpPr>
        <p:sp>
          <p:nvSpPr>
            <p:cNvPr id="11" name="Google Shape;1117;p53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" name="Google Shape;1118;p53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" name="Google Shape;1119;p53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" name="Google Shape;1120;p53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077222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4678" y="1140439"/>
            <a:ext cx="9298236" cy="4935555"/>
          </a:xfrm>
        </p:spPr>
        <p:txBody>
          <a:bodyPr/>
          <a:lstStyle/>
          <a:p>
            <a:pPr algn="l"/>
            <a:r>
              <a:rPr lang="es-MX" sz="4267" dirty="0"/>
              <a:t>   </a:t>
            </a:r>
            <a:r>
              <a:rPr lang="es-MX" sz="4400" b="1" dirty="0"/>
              <a:t>Planificar</a:t>
            </a:r>
            <a:r>
              <a:rPr lang="es-MX" sz="4400" dirty="0"/>
              <a:t> </a:t>
            </a:r>
            <a:r>
              <a:rPr lang="es-MX" sz="4400" b="1" dirty="0"/>
              <a:t>acciones</a:t>
            </a:r>
            <a:r>
              <a:rPr lang="es-MX" sz="4400" dirty="0"/>
              <a:t> acordes a la </a:t>
            </a:r>
            <a:r>
              <a:rPr lang="es-MX" sz="4400" b="1" dirty="0"/>
              <a:t>lectura</a:t>
            </a:r>
            <a:r>
              <a:rPr lang="es-MX" sz="4400" dirty="0"/>
              <a:t> y </a:t>
            </a:r>
            <a:r>
              <a:rPr lang="es-MX" sz="4400" b="1" dirty="0"/>
              <a:t>análisis</a:t>
            </a:r>
            <a:r>
              <a:rPr lang="es-MX" sz="4400" dirty="0"/>
              <a:t> pedagógico de la </a:t>
            </a:r>
            <a:r>
              <a:rPr lang="es-MX" sz="4400" b="1" dirty="0"/>
              <a:t>información</a:t>
            </a:r>
            <a:r>
              <a:rPr lang="es-MX" sz="4400" dirty="0"/>
              <a:t> </a:t>
            </a:r>
            <a:r>
              <a:rPr lang="es-MX" sz="4400" dirty="0" smtClean="0"/>
              <a:t>que brindan los indicadores cuantitativos y cualitativos acordes </a:t>
            </a:r>
            <a:r>
              <a:rPr lang="es-MX" sz="4400" dirty="0"/>
              <a:t>a la </a:t>
            </a:r>
            <a:r>
              <a:rPr lang="es-MX" sz="4400" b="1" dirty="0"/>
              <a:t>situación</a:t>
            </a:r>
            <a:r>
              <a:rPr lang="es-MX" sz="4400" dirty="0"/>
              <a:t> </a:t>
            </a:r>
            <a:r>
              <a:rPr lang="es-MX" sz="4400" b="1" dirty="0"/>
              <a:t>problemática</a:t>
            </a:r>
            <a:r>
              <a:rPr lang="es-MX" sz="4400" dirty="0"/>
              <a:t> planteada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702752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58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Contextualizar </a:t>
            </a:r>
            <a:r>
              <a:rPr lang="es-MX" sz="5867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acciones</a:t>
            </a:r>
            <a:endParaRPr lang="en-US" sz="5867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3" indent="0">
              <a:buNone/>
            </a:pPr>
            <a:r>
              <a:rPr lang="es-MX" sz="4000" dirty="0"/>
              <a:t>A partir de la </a:t>
            </a:r>
            <a:r>
              <a:rPr lang="es-MX" sz="4000" b="1" dirty="0"/>
              <a:t>lectura</a:t>
            </a:r>
            <a:r>
              <a:rPr lang="es-MX" sz="4000" dirty="0"/>
              <a:t> de los </a:t>
            </a:r>
            <a:r>
              <a:rPr lang="es-MX" sz="4000" b="1" dirty="0"/>
              <a:t>indicadores</a:t>
            </a:r>
            <a:r>
              <a:rPr lang="es-MX" sz="4000" dirty="0"/>
              <a:t> y teniendo en cuenta la </a:t>
            </a:r>
            <a:r>
              <a:rPr lang="es-MX" sz="4000" b="1" dirty="0"/>
              <a:t>situación diagnosticada </a:t>
            </a:r>
            <a:r>
              <a:rPr lang="es-MX" sz="4000" dirty="0"/>
              <a:t>se </a:t>
            </a:r>
            <a:r>
              <a:rPr lang="es-MX" sz="4000" b="1" dirty="0"/>
              <a:t>contextualizan las acciones </a:t>
            </a:r>
            <a:r>
              <a:rPr lang="es-MX" sz="4000" dirty="0"/>
              <a:t>siempre en el marco del </a:t>
            </a:r>
            <a:r>
              <a:rPr lang="es-MX" sz="4000" b="1" dirty="0">
                <a:solidFill>
                  <a:srgbClr val="FF0066"/>
                </a:solidFill>
              </a:rPr>
              <a:t>Proyecto </a:t>
            </a:r>
            <a:r>
              <a:rPr lang="es-MX" sz="4000" b="1" dirty="0" smtClean="0">
                <a:solidFill>
                  <a:srgbClr val="FF0066"/>
                </a:solidFill>
              </a:rPr>
              <a:t>de Supervisión </a:t>
            </a:r>
            <a:r>
              <a:rPr lang="es-MX" sz="4000" dirty="0" smtClean="0"/>
              <a:t>desde el rol al que se aspira. </a:t>
            </a:r>
            <a:r>
              <a:rPr lang="es-MX" sz="4000" dirty="0"/>
              <a:t>Y teniendo en cuenta la </a:t>
            </a:r>
            <a:r>
              <a:rPr lang="es-MX" sz="4000" b="1" dirty="0"/>
              <a:t>planificación de su agenda</a:t>
            </a:r>
            <a:r>
              <a:rPr lang="es-MX" sz="4000" dirty="0"/>
              <a:t>.</a:t>
            </a:r>
            <a:endParaRPr lang="en-US" sz="4000" dirty="0"/>
          </a:p>
          <a:p>
            <a:endParaRPr lang="en-US" dirty="0"/>
          </a:p>
        </p:txBody>
      </p:sp>
      <p:sp>
        <p:nvSpPr>
          <p:cNvPr id="4" name="Google Shape;520;p38"/>
          <p:cNvSpPr/>
          <p:nvPr/>
        </p:nvSpPr>
        <p:spPr>
          <a:xfrm>
            <a:off x="1069340" y="1522033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" name="Google Shape;520;p38"/>
          <p:cNvSpPr/>
          <p:nvPr/>
        </p:nvSpPr>
        <p:spPr>
          <a:xfrm>
            <a:off x="8738367" y="6138033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1042832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9999" y="623400"/>
            <a:ext cx="9835379" cy="763600"/>
          </a:xfrm>
        </p:spPr>
        <p:txBody>
          <a:bodyPr/>
          <a:lstStyle/>
          <a:p>
            <a:pPr algn="ctr"/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 CUALQUIER PROBLEMÁTICA 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4" indent="0" algn="just">
              <a:buNone/>
            </a:pPr>
            <a:r>
              <a:rPr lang="es-MX" sz="4000" dirty="0"/>
              <a:t>En el despliegue de su rol, </a:t>
            </a:r>
            <a:r>
              <a:rPr lang="es-MX" sz="4000" b="1" dirty="0" smtClean="0"/>
              <a:t>desarrollan</a:t>
            </a:r>
            <a:r>
              <a:rPr lang="es-MX" sz="4000" dirty="0" smtClean="0"/>
              <a:t> </a:t>
            </a:r>
            <a:r>
              <a:rPr lang="es-MX" sz="4000" b="1" dirty="0"/>
              <a:t>ideas</a:t>
            </a:r>
            <a:r>
              <a:rPr lang="es-MX" sz="4000" dirty="0"/>
              <a:t> y </a:t>
            </a:r>
            <a:r>
              <a:rPr lang="es-MX" sz="4000" b="1" dirty="0"/>
              <a:t>estrategias</a:t>
            </a:r>
            <a:r>
              <a:rPr lang="es-MX" sz="4000" dirty="0"/>
              <a:t>, </a:t>
            </a:r>
            <a:r>
              <a:rPr lang="es-MX" sz="4000" b="1" dirty="0"/>
              <a:t>seleccionan recursos </a:t>
            </a:r>
            <a:r>
              <a:rPr lang="es-MX" sz="4000" dirty="0"/>
              <a:t>que convocan a </a:t>
            </a:r>
            <a:r>
              <a:rPr lang="es-MX" sz="4000" b="1" dirty="0"/>
              <a:t>repensar</a:t>
            </a:r>
            <a:r>
              <a:rPr lang="es-MX" sz="4000" dirty="0"/>
              <a:t> las </a:t>
            </a:r>
            <a:r>
              <a:rPr lang="es-MX" sz="4000" b="1" dirty="0"/>
              <a:t>prácticas</a:t>
            </a:r>
            <a:r>
              <a:rPr lang="es-MX" sz="4000" dirty="0"/>
              <a:t> de </a:t>
            </a:r>
            <a:r>
              <a:rPr lang="es-MX" sz="4000" b="1" dirty="0"/>
              <a:t>asesoramiento</a:t>
            </a:r>
            <a:r>
              <a:rPr lang="es-MX" sz="4000" dirty="0"/>
              <a:t> </a:t>
            </a:r>
            <a:r>
              <a:rPr lang="es-MX" sz="4000" b="1" dirty="0" smtClean="0"/>
              <a:t>con </a:t>
            </a:r>
            <a:r>
              <a:rPr lang="es-MX" sz="4000" b="1" dirty="0"/>
              <a:t>el objetivo de transformar </a:t>
            </a:r>
            <a:r>
              <a:rPr lang="es-MX" sz="4000" dirty="0"/>
              <a:t>las </a:t>
            </a:r>
            <a:r>
              <a:rPr lang="es-MX" sz="4000" b="1" dirty="0"/>
              <a:t>prácticas de enseñanza </a:t>
            </a:r>
            <a:r>
              <a:rPr lang="es-MX" sz="4000" dirty="0"/>
              <a:t>y de las </a:t>
            </a:r>
            <a:r>
              <a:rPr lang="es-MX" sz="4000" b="1" dirty="0"/>
              <a:t>trayectorias</a:t>
            </a:r>
            <a:r>
              <a:rPr lang="es-MX" sz="4000" dirty="0"/>
              <a:t> </a:t>
            </a:r>
            <a:r>
              <a:rPr lang="es-MX" sz="4000" b="1" dirty="0"/>
              <a:t>escolares</a:t>
            </a:r>
            <a:r>
              <a:rPr lang="es-MX" sz="4000" dirty="0"/>
              <a:t> de las y los </a:t>
            </a:r>
            <a:r>
              <a:rPr lang="es-MX" sz="4000" dirty="0" smtClean="0"/>
              <a:t>estudiantes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155519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ítulo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ítulo 3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ítulo 4"/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ítulo 5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" y="0"/>
            <a:ext cx="1218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80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78113" y="1278553"/>
            <a:ext cx="10272000" cy="4436400"/>
          </a:xfrm>
        </p:spPr>
        <p:txBody>
          <a:bodyPr/>
          <a:lstStyle/>
          <a:p>
            <a:pPr marL="135464" indent="0">
              <a:buNone/>
            </a:pPr>
            <a:r>
              <a:rPr lang="es-MX" sz="5400" dirty="0"/>
              <a:t>El </a:t>
            </a:r>
            <a:r>
              <a:rPr lang="es-MX" sz="5400" b="1" dirty="0">
                <a:solidFill>
                  <a:srgbClr val="FF0066"/>
                </a:solidFill>
              </a:rPr>
              <a:t>plan de trabajo de la supervisión </a:t>
            </a:r>
            <a:r>
              <a:rPr lang="es-MX" sz="5400" dirty="0"/>
              <a:t>direcciona la mirada hacia la </a:t>
            </a:r>
            <a:r>
              <a:rPr lang="es-MX" sz="5400" b="1" dirty="0"/>
              <a:t>construcción</a:t>
            </a:r>
            <a:r>
              <a:rPr lang="es-MX" sz="5400" dirty="0"/>
              <a:t> de las </a:t>
            </a:r>
            <a:r>
              <a:rPr lang="es-MX" sz="5400" b="1" dirty="0"/>
              <a:t>condiciones institucionales </a:t>
            </a:r>
            <a:r>
              <a:rPr lang="es-MX" sz="5400" dirty="0"/>
              <a:t>y </a:t>
            </a:r>
            <a:r>
              <a:rPr lang="es-MX" sz="5400" b="1" dirty="0"/>
              <a:t>didácticas</a:t>
            </a:r>
            <a:r>
              <a:rPr lang="es-MX" sz="5400" dirty="0"/>
              <a:t> para que la enseñanza y el aprendizaje </a:t>
            </a:r>
            <a:r>
              <a:rPr lang="es-MX" sz="5400" dirty="0" smtClean="0"/>
              <a:t>sucedan.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5633448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112" y="205431"/>
            <a:ext cx="4559108" cy="602548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269242" y="2156346"/>
            <a:ext cx="52368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dirty="0" smtClean="0">
                <a:solidFill>
                  <a:srgbClr val="FF0000"/>
                </a:solidFill>
              </a:rPr>
              <a:t>NUEVO LIBRO FÍSICO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3795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07009" y="859808"/>
            <a:ext cx="6268800" cy="1422579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MX" sz="6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de intervención del director/a</a:t>
            </a:r>
            <a:endParaRPr lang="en-US" sz="60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lipse 2"/>
          <p:cNvSpPr/>
          <p:nvPr/>
        </p:nvSpPr>
        <p:spPr>
          <a:xfrm>
            <a:off x="9730854" y="818866"/>
            <a:ext cx="1651379" cy="1610435"/>
          </a:xfrm>
          <a:prstGeom prst="ellipse">
            <a:avLst/>
          </a:prstGeom>
          <a:solidFill>
            <a:srgbClr val="FF006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tiempo</a:t>
            </a:r>
            <a:endParaRPr lang="en-US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10672549" y="2565778"/>
            <a:ext cx="13648" cy="504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0276764" y="3507475"/>
            <a:ext cx="1105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Corto</a:t>
            </a:r>
          </a:p>
          <a:p>
            <a:r>
              <a:rPr lang="es-MX" dirty="0" smtClean="0"/>
              <a:t>Mediano</a:t>
            </a:r>
          </a:p>
          <a:p>
            <a:r>
              <a:rPr lang="es-MX" dirty="0" smtClean="0"/>
              <a:t>Largo </a:t>
            </a:r>
            <a:endParaRPr lang="en-US" dirty="0"/>
          </a:p>
        </p:txBody>
      </p:sp>
      <p:sp>
        <p:nvSpPr>
          <p:cNvPr id="8" name="Abrir llave 7"/>
          <p:cNvSpPr/>
          <p:nvPr/>
        </p:nvSpPr>
        <p:spPr>
          <a:xfrm>
            <a:off x="9935570" y="3466531"/>
            <a:ext cx="232012" cy="11191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9189457" y="3841423"/>
            <a:ext cx="75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plazo</a:t>
            </a:r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256447" y="4026089"/>
            <a:ext cx="1787857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Reunión con los docentes involucrados para conversar acerca del problema.</a:t>
            </a:r>
          </a:p>
          <a:p>
            <a:r>
              <a:rPr lang="es-MX" dirty="0" smtClean="0"/>
              <a:t>Hacer hincapié en la fundamentación del área o tema</a:t>
            </a:r>
            <a:endParaRPr lang="en-U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292824" y="3195092"/>
            <a:ext cx="1787857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Primer intervención</a:t>
            </a:r>
            <a:endParaRPr lang="en-U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23081" y="4026089"/>
            <a:ext cx="1528549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Análisis de indicadores que aparecen en la problemática y otros que se pueden mencionar</a:t>
            </a:r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82136" y="3195092"/>
            <a:ext cx="1569493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Diagnóstico</a:t>
            </a:r>
          </a:p>
          <a:p>
            <a:endParaRPr lang="en-US" dirty="0"/>
          </a:p>
        </p:txBody>
      </p:sp>
      <p:sp>
        <p:nvSpPr>
          <p:cNvPr id="18" name="Rectángulo 17"/>
          <p:cNvSpPr/>
          <p:nvPr/>
        </p:nvSpPr>
        <p:spPr>
          <a:xfrm>
            <a:off x="4271722" y="4026089"/>
            <a:ext cx="1787857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 smtClean="0"/>
              <a:t>Taller de reflexión sobre </a:t>
            </a:r>
            <a:r>
              <a:rPr lang="es-MX" dirty="0"/>
              <a:t>el </a:t>
            </a:r>
            <a:r>
              <a:rPr lang="es-MX" dirty="0" smtClean="0"/>
              <a:t>tema con el Equipo  docente para analizar posibles estrategias de enseñanza.</a:t>
            </a:r>
            <a:endParaRPr lang="es-MX" dirty="0"/>
          </a:p>
        </p:txBody>
      </p:sp>
      <p:sp>
        <p:nvSpPr>
          <p:cNvPr id="20" name="CuadroTexto 19"/>
          <p:cNvSpPr txBox="1"/>
          <p:nvPr/>
        </p:nvSpPr>
        <p:spPr>
          <a:xfrm>
            <a:off x="5220268" y="3041602"/>
            <a:ext cx="1787857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Talleres de capacitación</a:t>
            </a:r>
            <a:endParaRPr lang="en-US" dirty="0"/>
          </a:p>
        </p:txBody>
      </p:sp>
      <p:sp>
        <p:nvSpPr>
          <p:cNvPr id="21" name="Rectángulo 20"/>
          <p:cNvSpPr/>
          <p:nvPr/>
        </p:nvSpPr>
        <p:spPr>
          <a:xfrm>
            <a:off x="6382764" y="3761025"/>
            <a:ext cx="1787857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 smtClean="0"/>
              <a:t>Convocar a otros  por ejemplo  CIIE u organizaciones para trabajar sobre el tema</a:t>
            </a:r>
            <a:endParaRPr lang="es-MX" dirty="0"/>
          </a:p>
        </p:txBody>
      </p:sp>
      <p:sp>
        <p:nvSpPr>
          <p:cNvPr id="22" name="CuadroTexto 21"/>
          <p:cNvSpPr txBox="1"/>
          <p:nvPr/>
        </p:nvSpPr>
        <p:spPr>
          <a:xfrm>
            <a:off x="9000807" y="5363570"/>
            <a:ext cx="2634017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Trabajo con los equipos de docentes de manera personalizada</a:t>
            </a:r>
            <a:endParaRPr lang="en-US" dirty="0"/>
          </a:p>
        </p:txBody>
      </p:sp>
      <p:sp>
        <p:nvSpPr>
          <p:cNvPr id="23" name="Flecha abajo 22"/>
          <p:cNvSpPr/>
          <p:nvPr/>
        </p:nvSpPr>
        <p:spPr>
          <a:xfrm>
            <a:off x="9949218" y="6496334"/>
            <a:ext cx="514193" cy="3616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/>
          <p:cNvSpPr/>
          <p:nvPr/>
        </p:nvSpPr>
        <p:spPr>
          <a:xfrm>
            <a:off x="6382764" y="5284149"/>
            <a:ext cx="1787857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 smtClean="0"/>
              <a:t>análisis de bibliografía de algún autor o documento sobre el tema.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5053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 txBox="1">
            <a:spLocks noGrp="1"/>
          </p:cNvSpPr>
          <p:nvPr>
            <p:ph type="title"/>
          </p:nvPr>
        </p:nvSpPr>
        <p:spPr>
          <a:xfrm>
            <a:off x="4135289" y="1005052"/>
            <a:ext cx="3466495" cy="9971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Trabajo con los equipos de docentes de manera personalizada</a:t>
            </a:r>
            <a:endParaRPr lang="en-US" sz="2400" dirty="0"/>
          </a:p>
        </p:txBody>
      </p:sp>
      <p:sp>
        <p:nvSpPr>
          <p:cNvPr id="4" name="Flecha abajo 3"/>
          <p:cNvSpPr/>
          <p:nvPr/>
        </p:nvSpPr>
        <p:spPr>
          <a:xfrm>
            <a:off x="5725234" y="354841"/>
            <a:ext cx="286603" cy="368490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1091821" y="3138985"/>
            <a:ext cx="1610436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Visita al aula para observar los avances de la puesta en marcha las propuestas de enseñanza</a:t>
            </a:r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6523629" y="3138985"/>
            <a:ext cx="1665027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Entrevistas con los docentes para sobre situaciones puntuales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8659503" y="3138985"/>
            <a:ext cx="1869743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Trabajo con parejas pedagógicas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3551830" y="3138985"/>
            <a:ext cx="2231408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Revisión de planificaciones y producciones de los alumnos </a:t>
            </a:r>
          </a:p>
          <a:p>
            <a:r>
              <a:rPr lang="es-MX" dirty="0" smtClean="0"/>
              <a:t>Asesoramiento sobre los mismos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77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07009" y="859808"/>
            <a:ext cx="6268800" cy="1422579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MX" sz="6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de intervención del Inspector/a</a:t>
            </a:r>
            <a:endParaRPr lang="en-US" sz="6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lipse 2"/>
          <p:cNvSpPr/>
          <p:nvPr/>
        </p:nvSpPr>
        <p:spPr>
          <a:xfrm>
            <a:off x="9730854" y="818866"/>
            <a:ext cx="1651379" cy="16104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tiempo</a:t>
            </a:r>
            <a:endParaRPr lang="en-US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10672549" y="2565778"/>
            <a:ext cx="13648" cy="504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0276764" y="3507475"/>
            <a:ext cx="1105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Corto</a:t>
            </a:r>
          </a:p>
          <a:p>
            <a:r>
              <a:rPr lang="es-MX" dirty="0" smtClean="0"/>
              <a:t>Mediano</a:t>
            </a:r>
          </a:p>
          <a:p>
            <a:r>
              <a:rPr lang="es-MX" dirty="0" smtClean="0"/>
              <a:t>Largo </a:t>
            </a:r>
            <a:endParaRPr lang="en-US" dirty="0"/>
          </a:p>
        </p:txBody>
      </p:sp>
      <p:sp>
        <p:nvSpPr>
          <p:cNvPr id="8" name="Abrir llave 7"/>
          <p:cNvSpPr/>
          <p:nvPr/>
        </p:nvSpPr>
        <p:spPr>
          <a:xfrm>
            <a:off x="9935570" y="3466531"/>
            <a:ext cx="232012" cy="11191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9189457" y="3841423"/>
            <a:ext cx="75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plazo</a:t>
            </a:r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256447" y="4026089"/>
            <a:ext cx="1787857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Reunión </a:t>
            </a:r>
            <a:r>
              <a:rPr lang="es-MX" dirty="0" err="1" smtClean="0"/>
              <a:t>areal</a:t>
            </a:r>
            <a:endParaRPr lang="es-MX" dirty="0" smtClean="0"/>
          </a:p>
          <a:p>
            <a:r>
              <a:rPr lang="es-MX" dirty="0" smtClean="0"/>
              <a:t>Tratamiento del tema central de la problemática </a:t>
            </a:r>
          </a:p>
          <a:p>
            <a:r>
              <a:rPr lang="es-MX" dirty="0" smtClean="0"/>
              <a:t>Análisis de bibliografía o normativa</a:t>
            </a:r>
            <a:endParaRPr lang="en-U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292824" y="3195092"/>
            <a:ext cx="1787857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Primer encuentro</a:t>
            </a:r>
            <a:endParaRPr lang="en-U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23081" y="4026089"/>
            <a:ext cx="1528549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Análisis de indicadores que aparecen en la problemática y otros que se pueden mencionar</a:t>
            </a:r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82136" y="3195092"/>
            <a:ext cx="1569493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Diagnóstico</a:t>
            </a:r>
          </a:p>
          <a:p>
            <a:endParaRPr lang="en-U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253552" y="3184309"/>
            <a:ext cx="1787857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segundo encuentro</a:t>
            </a:r>
            <a:endParaRPr lang="en-US" dirty="0"/>
          </a:p>
        </p:txBody>
      </p:sp>
      <p:sp>
        <p:nvSpPr>
          <p:cNvPr id="18" name="Rectángulo 17"/>
          <p:cNvSpPr/>
          <p:nvPr/>
        </p:nvSpPr>
        <p:spPr>
          <a:xfrm>
            <a:off x="4271722" y="4026089"/>
            <a:ext cx="1787857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 smtClean="0"/>
              <a:t>Taller </a:t>
            </a:r>
            <a:r>
              <a:rPr lang="es-MX" dirty="0"/>
              <a:t>sobre el PES del Equipo de Conducción haciendo hincapié sobre el tema que surgió del diagnóstico.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6359929" y="3184309"/>
            <a:ext cx="1787857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Otros  encuentros</a:t>
            </a:r>
            <a:endParaRPr lang="en-US" dirty="0"/>
          </a:p>
        </p:txBody>
      </p:sp>
      <p:sp>
        <p:nvSpPr>
          <p:cNvPr id="21" name="Rectángulo 20"/>
          <p:cNvSpPr/>
          <p:nvPr/>
        </p:nvSpPr>
        <p:spPr>
          <a:xfrm>
            <a:off x="6359929" y="4026089"/>
            <a:ext cx="1787857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/>
              <a:t>Encuentros con otros </a:t>
            </a:r>
            <a:r>
              <a:rPr lang="es-MX" dirty="0" smtClean="0"/>
              <a:t>inspectores/as </a:t>
            </a:r>
            <a:r>
              <a:rPr lang="es-MX" dirty="0"/>
              <a:t>para trabajar el tema y análisis de bibliografía de algún autor o documento sobre el tema.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8884693" y="5363570"/>
            <a:ext cx="2634017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Trabajo con los equipos de conducción de manera personalizada</a:t>
            </a:r>
            <a:endParaRPr lang="en-US" dirty="0"/>
          </a:p>
        </p:txBody>
      </p:sp>
      <p:sp>
        <p:nvSpPr>
          <p:cNvPr id="23" name="Flecha abajo 22"/>
          <p:cNvSpPr/>
          <p:nvPr/>
        </p:nvSpPr>
        <p:spPr>
          <a:xfrm>
            <a:off x="9949218" y="6496334"/>
            <a:ext cx="514193" cy="3616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1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 txBox="1">
            <a:spLocks noGrp="1"/>
          </p:cNvSpPr>
          <p:nvPr>
            <p:ph type="title"/>
          </p:nvPr>
        </p:nvSpPr>
        <p:spPr>
          <a:xfrm>
            <a:off x="4135289" y="1005052"/>
            <a:ext cx="3466495" cy="9971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Trabajo con los equipos de conducción de manera personalizada</a:t>
            </a:r>
            <a:endParaRPr lang="en-US" sz="2400" dirty="0"/>
          </a:p>
        </p:txBody>
      </p:sp>
      <p:sp>
        <p:nvSpPr>
          <p:cNvPr id="4" name="Flecha abajo 3"/>
          <p:cNvSpPr/>
          <p:nvPr/>
        </p:nvSpPr>
        <p:spPr>
          <a:xfrm>
            <a:off x="5725234" y="354841"/>
            <a:ext cx="286603" cy="3684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1091821" y="3138985"/>
            <a:ext cx="1610436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Visita a la escuela para observar los avances de la puesta en marcha del PES del Equipo de conducción</a:t>
            </a:r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6523629" y="3138985"/>
            <a:ext cx="1665027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Entrevistas en sede para asesorar al equipo de conducción de ser necesario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8659503" y="3138985"/>
            <a:ext cx="1869743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Visita al aula para asesorar al director sobre las practicas que observa y como tiene que llevar el registro del asesoramiento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3551830" y="3138985"/>
            <a:ext cx="2231408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En las distintas visitas ir con un motivo en particular: por ejemplo ver los informes y registros de asesoramiento que el Equipo directivo realiza a los docentes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2940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/>
          </p:nvPr>
        </p:nvSpPr>
        <p:spPr>
          <a:xfrm>
            <a:off x="464023" y="1293124"/>
            <a:ext cx="6523629" cy="4271749"/>
          </a:xfrm>
        </p:spPr>
        <p:txBody>
          <a:bodyPr>
            <a:normAutofit/>
          </a:bodyPr>
          <a:lstStyle/>
          <a:p>
            <a:pPr algn="ctr"/>
            <a:r>
              <a:rPr lang="es-ES" sz="49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Cómo introducir una cita</a:t>
            </a:r>
            <a:br>
              <a:rPr lang="es-ES" sz="49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 EBOOK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Citas de autores imprescindibles para tu Prueba de Selección</a:t>
            </a:r>
            <a:endParaRPr lang="es-ES" sz="3100" dirty="0">
              <a:solidFill>
                <a:schemeClr val="accent1">
                  <a:lumMod val="50000"/>
                </a:schemeClr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410" y="0"/>
            <a:ext cx="4949590" cy="6871449"/>
          </a:xfrm>
        </p:spPr>
      </p:pic>
    </p:spTree>
    <p:extLst>
      <p:ext uri="{BB962C8B-B14F-4D97-AF65-F5344CB8AC3E}">
        <p14:creationId xmlns:p14="http://schemas.microsoft.com/office/powerpoint/2010/main" val="414139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83711" y="784980"/>
            <a:ext cx="7160800" cy="768800"/>
          </a:xfrm>
        </p:spPr>
        <p:txBody>
          <a:bodyPr/>
          <a:lstStyle/>
          <a:p>
            <a:r>
              <a:rPr lang="es-MX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y cuándo se </a:t>
            </a:r>
            <a:r>
              <a:rPr lang="es-MX" sz="7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monitorearán y evaluarán </a:t>
            </a:r>
            <a:r>
              <a:rPr lang="es-MX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intervenciones desarrolladas </a:t>
            </a: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471" y="309785"/>
            <a:ext cx="487723" cy="6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650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3648" y="494467"/>
            <a:ext cx="8525194" cy="768800"/>
          </a:xfrm>
        </p:spPr>
        <p:txBody>
          <a:bodyPr/>
          <a:lstStyle/>
          <a:p>
            <a:r>
              <a:rPr lang="es-MX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Hablemos de la conclusión</a:t>
            </a:r>
            <a:endParaRPr lang="en-US"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336715" y="1263267"/>
            <a:ext cx="854908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Recuerden cuál es el tema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7030A0"/>
                </a:solidFill>
              </a:rPr>
              <a:t>Mencionen en una oración que con las acciones descriptas y las que puedan surgir buscaran resolver el problema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Esta resolución busca la mejora en los aprendizajes de los alumnos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7030A0"/>
                </a:solidFill>
              </a:rPr>
              <a:t>Pueden reforzar con algo de la bibliografía no abriendo el tema sino cerrándolo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Tiene que ser muy contundente pues es lo último que resonará en los oídos de la CE</a:t>
            </a:r>
            <a:endParaRPr lang="es-MX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228168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GUÍO A TRAVÉS DE LOS LIBROS DIGITALES Y MIS CURSOS PARA ALCANZAR TU SUEÑO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301" y="1825625"/>
            <a:ext cx="8263398" cy="4351338"/>
          </a:xfrm>
        </p:spPr>
      </p:pic>
    </p:spTree>
    <p:extLst>
      <p:ext uri="{BB962C8B-B14F-4D97-AF65-F5344CB8AC3E}">
        <p14:creationId xmlns:p14="http://schemas.microsoft.com/office/powerpoint/2010/main" val="93693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Algunas ofertas para aprovechar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9633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/>
          <p:cNvSpPr txBox="1"/>
          <p:nvPr/>
        </p:nvSpPr>
        <p:spPr>
          <a:xfrm>
            <a:off x="155575" y="643622"/>
            <a:ext cx="492456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pedido </a:t>
            </a:r>
            <a:r>
              <a:rPr lang="es-MX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muchos de ustedes ampliamos el cupo </a:t>
            </a:r>
            <a:endParaRPr lang="es-MX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sz="3600" dirty="0" smtClean="0">
                <a:solidFill>
                  <a:srgbClr val="002060"/>
                </a:solidFill>
              </a:rPr>
              <a:t>sábado23 de </a:t>
            </a:r>
            <a:r>
              <a:rPr lang="es-MX" sz="3600" dirty="0" smtClean="0">
                <a:solidFill>
                  <a:srgbClr val="002060"/>
                </a:solidFill>
              </a:rPr>
              <a:t>abril </a:t>
            </a:r>
            <a:endParaRPr lang="es-MX" sz="3600" dirty="0" smtClean="0">
              <a:solidFill>
                <a:srgbClr val="002060"/>
              </a:solidFill>
            </a:endParaRPr>
          </a:p>
          <a:p>
            <a:pPr algn="ctr"/>
            <a:r>
              <a:rPr lang="es-MX" sz="3600" dirty="0" smtClean="0">
                <a:solidFill>
                  <a:srgbClr val="002060"/>
                </a:solidFill>
              </a:rPr>
              <a:t>7, 14 y 21 de mayo</a:t>
            </a:r>
            <a:endParaRPr lang="es-MX" sz="3600" dirty="0" smtClean="0">
              <a:solidFill>
                <a:srgbClr val="002060"/>
              </a:solidFill>
            </a:endParaRPr>
          </a:p>
          <a:p>
            <a:pPr algn="ctr"/>
            <a:r>
              <a:rPr lang="es-MX" sz="4000" b="1" dirty="0" smtClean="0">
                <a:solidFill>
                  <a:srgbClr val="0070C0"/>
                </a:solidFill>
              </a:rPr>
              <a:t>Práctica intensiva de coloquio </a:t>
            </a:r>
          </a:p>
          <a:p>
            <a:pPr algn="ctr"/>
            <a:r>
              <a:rPr lang="es-MX" sz="4000" b="1" dirty="0" smtClean="0">
                <a:solidFill>
                  <a:srgbClr val="0070C0"/>
                </a:solidFill>
              </a:rPr>
              <a:t>Y</a:t>
            </a:r>
          </a:p>
          <a:p>
            <a:pPr algn="ctr"/>
            <a:r>
              <a:rPr lang="es-MX" sz="4000" b="1" dirty="0" smtClean="0">
                <a:solidFill>
                  <a:srgbClr val="0070C0"/>
                </a:solidFill>
              </a:rPr>
              <a:t> entrevista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2" name="AutoShape 2" descr="blob:https://web.whatsapp.com/4200186f-72e9-4866-9cd9-7259e8daceb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53664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3152086" y="3019801"/>
            <a:ext cx="1952814" cy="1897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ángulo 13"/>
          <p:cNvSpPr/>
          <p:nvPr/>
        </p:nvSpPr>
        <p:spPr>
          <a:xfrm>
            <a:off x="9618093" y="3065291"/>
            <a:ext cx="1952814" cy="1897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https://www.mbconsultoraeducativa.com/wp-content/uploads/2021/06/libro-pruebas-de-seleccion-1-300x3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32" y="3019801"/>
            <a:ext cx="1754140" cy="189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267" y="3065291"/>
            <a:ext cx="1718755" cy="189703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173707" y="668741"/>
            <a:ext cx="9659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LA INSCRIPCIÓN AL CURSO INTENSIVO</a:t>
            </a:r>
          </a:p>
          <a:p>
            <a:pPr algn="ctr"/>
            <a:r>
              <a:rPr lang="es-MX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TE LLEVAS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ás 7"/>
          <p:cNvSpPr/>
          <p:nvPr/>
        </p:nvSpPr>
        <p:spPr>
          <a:xfrm>
            <a:off x="2281313" y="3465093"/>
            <a:ext cx="600502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ás 8"/>
          <p:cNvSpPr/>
          <p:nvPr/>
        </p:nvSpPr>
        <p:spPr>
          <a:xfrm>
            <a:off x="5229940" y="3465093"/>
            <a:ext cx="600502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/>
          <p:cNvSpPr txBox="1"/>
          <p:nvPr/>
        </p:nvSpPr>
        <p:spPr>
          <a:xfrm>
            <a:off x="3199827" y="3274362"/>
            <a:ext cx="1792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DIEZ 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PROBLEMÁTICAS PARA PRACTICAR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Más 10"/>
          <p:cNvSpPr/>
          <p:nvPr/>
        </p:nvSpPr>
        <p:spPr>
          <a:xfrm>
            <a:off x="8702906" y="3465093"/>
            <a:ext cx="600502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adroTexto 11"/>
          <p:cNvSpPr txBox="1"/>
          <p:nvPr/>
        </p:nvSpPr>
        <p:spPr>
          <a:xfrm>
            <a:off x="9886303" y="3271247"/>
            <a:ext cx="15467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ACCESO A CASI 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TODA LA 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BIBLIOGRAFÍA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5854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59808" y="423081"/>
            <a:ext cx="10126639" cy="595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4000" b="1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DEL CURSO </a:t>
            </a:r>
            <a:r>
              <a:rPr lang="es-MX" sz="4000" b="1" strike="sngStrike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$15000</a:t>
            </a:r>
            <a:endParaRPr lang="es-MX" sz="4000" b="1" strike="sngStrike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te inscribís </a:t>
            </a:r>
            <a:r>
              <a:rPr lang="es-MX" sz="3200" b="1" u="sng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antes </a:t>
            </a:r>
            <a:r>
              <a:rPr lang="es-MX" sz="3200" b="1" u="sng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</a:t>
            </a:r>
            <a:r>
              <a:rPr lang="es-MX" sz="3200" b="1" u="sng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</a:t>
            </a:r>
            <a:r>
              <a:rPr lang="es-MX" sz="3200" b="1" u="sng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200" b="1" u="sng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abril </a:t>
            </a:r>
            <a:r>
              <a:rPr lang="es-MX" sz="3200" b="1" u="sng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inclusive</a:t>
            </a:r>
            <a:r>
              <a:rPr lang="es-MX" sz="3200" u="sng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3200" u="sng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PRECIO </a:t>
            </a:r>
            <a:r>
              <a:rPr lang="es-MX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PROMOCIONAL</a:t>
            </a:r>
            <a:r>
              <a:rPr lang="es-MX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$13.500</a:t>
            </a:r>
            <a:r>
              <a:rPr lang="es-MX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3200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es-MX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cuotas sin interés</a:t>
            </a:r>
            <a:r>
              <a:rPr lang="es-MX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$2.250.</a:t>
            </a:r>
            <a:endParaRPr lang="en-US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</a:t>
            </a:r>
            <a:r>
              <a:rPr lang="es-MX" sz="32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</a:t>
            </a: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alumno/a </a:t>
            </a:r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MB?</a:t>
            </a: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tenés</a:t>
            </a: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descuento de 10% </a:t>
            </a:r>
            <a:endParaRPr lang="es-MX" sz="3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$</a:t>
            </a:r>
            <a:r>
              <a:rPr lang="es-MX" sz="32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12.150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6 cuotas sin interés de $2.025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00049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326" y="1429841"/>
            <a:ext cx="3865318" cy="386531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498627" y="1654524"/>
            <a:ext cx="276449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36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36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8766</a:t>
            </a:r>
            <a:endParaRPr lang="es-MX" sz="3600" b="1" strike="sng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por hoy</a:t>
            </a:r>
          </a:p>
          <a:p>
            <a:r>
              <a:rPr lang="es-MX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7890</a:t>
            </a:r>
            <a:r>
              <a:rPr lang="es-MX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6 cuotas de </a:t>
            </a:r>
            <a:r>
              <a:rPr lang="es-MX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1315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26333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09" y="641445"/>
            <a:ext cx="3732662" cy="3732662"/>
          </a:xfrm>
          <a:prstGeom prst="rect">
            <a:avLst/>
          </a:prstGeo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394" y="641445"/>
            <a:ext cx="3732662" cy="3732662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7086098" y="4707047"/>
            <a:ext cx="20532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24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11307</a:t>
            </a:r>
            <a:endParaRPr lang="es-MX" sz="2400" b="1" strike="sng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por hoy</a:t>
            </a:r>
          </a:p>
          <a:p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10176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6 cuotas de 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$1696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039931" y="4522381"/>
            <a:ext cx="17564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24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$8766</a:t>
            </a:r>
            <a:endParaRPr lang="es-MX" sz="2400" b="1" strike="sng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por hoy</a:t>
            </a:r>
          </a:p>
          <a:p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$7890 </a:t>
            </a:r>
            <a:r>
              <a:rPr lang="es-MX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6 cuotas de 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1315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895234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621" y="996582"/>
            <a:ext cx="3534745" cy="4907238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6821060" y="2183642"/>
            <a:ext cx="32236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36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$3200</a:t>
            </a:r>
          </a:p>
          <a:p>
            <a:r>
              <a:rPr lang="es-MX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por hoy</a:t>
            </a:r>
          </a:p>
          <a:p>
            <a:r>
              <a:rPr lang="es-MX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2880 </a:t>
            </a:r>
            <a:r>
              <a:rPr lang="es-MX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6 cuotas de $</a:t>
            </a:r>
            <a:r>
              <a:rPr lang="es-MX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480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04952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807" y="559557"/>
            <a:ext cx="4559108" cy="6025487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1050877" y="841006"/>
            <a:ext cx="5159375" cy="5462588"/>
          </a:xfrm>
        </p:spPr>
        <p:txBody>
          <a:bodyPr>
            <a:normAutofit/>
          </a:bodyPr>
          <a:lstStyle/>
          <a:p>
            <a:pPr algn="ctr"/>
            <a: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 LIBRO FÍSICO </a:t>
            </a:r>
            <a:b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¡RESERVÁ EL TUYO!</a:t>
            </a:r>
            <a:b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3129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5800962" cy="285273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RECORRIDO </a:t>
            </a:r>
            <a:br>
              <a:rPr lang="es-MX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EL</a:t>
            </a:r>
            <a:br>
              <a:rPr lang="es-MX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LIBRO</a:t>
            </a:r>
            <a:endParaRPr lang="en-US" sz="7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807" y="559557"/>
            <a:ext cx="4559108" cy="60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154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807" y="559557"/>
            <a:ext cx="4559108" cy="6025487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951472" y="390630"/>
            <a:ext cx="6496335" cy="5462588"/>
          </a:xfrm>
        </p:spPr>
        <p:txBody>
          <a:bodyPr>
            <a:normAutofit fontScale="90000"/>
          </a:bodyPr>
          <a:lstStyle/>
          <a:p>
            <a:pPr algn="ctr"/>
            <a: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 LIBRO en Papel </a:t>
            </a:r>
            <a:b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6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¡RESERVÁ EL TUYO!</a:t>
            </a:r>
            <a:b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7200" b="1" strike="sngStrik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3800</a:t>
            </a:r>
            <a:br>
              <a:rPr lang="es-MX" sz="7200" b="1" strike="sngStrik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extendimos la oferta</a:t>
            </a: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sólo $3400</a:t>
            </a:r>
            <a:b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6 cuotas sin interés</a:t>
            </a:r>
            <a:r>
              <a:rPr lang="es-MX" sz="7200" b="1" strike="sngStrik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7200" b="1" strike="sngStrik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6000" b="1" strike="sngStrike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48152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ente de negocios terminando una carrera de mercado vector gratui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617" y="1221013"/>
            <a:ext cx="5962650" cy="5962650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06057" y="217713"/>
            <a:ext cx="5355771" cy="2242457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SORTEO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626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uestra fondo pregunta abstracta vector gratui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3" r="43945" b="28465"/>
          <a:stretch/>
        </p:blipFill>
        <p:spPr bwMode="auto">
          <a:xfrm rot="19832743">
            <a:off x="1081314" y="447391"/>
            <a:ext cx="3316968" cy="323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uestra fondo pregunta abstracta vector gratui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3" r="43945" b="28465"/>
          <a:stretch/>
        </p:blipFill>
        <p:spPr bwMode="auto">
          <a:xfrm rot="1862388">
            <a:off x="8051346" y="544001"/>
            <a:ext cx="3342368" cy="323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1314" y="32002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Sección de preguntas</a:t>
            </a:r>
            <a:endParaRPr lang="en-US" sz="8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015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3343" y="2411639"/>
            <a:ext cx="10515600" cy="1325563"/>
          </a:xfrm>
        </p:spPr>
        <p:txBody>
          <a:bodyPr>
            <a:normAutofit/>
          </a:bodyPr>
          <a:lstStyle/>
          <a:p>
            <a:r>
              <a:rPr lang="es-MX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</a:t>
            </a:r>
            <a:r>
              <a:rPr lang="es-MX" sz="8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 por participar!</a:t>
            </a:r>
            <a:endParaRPr lang="en-US" sz="8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571" y="4575627"/>
            <a:ext cx="1556657" cy="155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65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2143</Words>
  <Application>Microsoft Office PowerPoint</Application>
  <PresentationFormat>Panorámica</PresentationFormat>
  <Paragraphs>345</Paragraphs>
  <Slides>82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82</vt:i4>
      </vt:variant>
    </vt:vector>
  </HeadingPairs>
  <TitlesOfParts>
    <vt:vector size="94" baseType="lpstr">
      <vt:lpstr>Arial</vt:lpstr>
      <vt:lpstr>Calibri</vt:lpstr>
      <vt:lpstr>Calibri Light</vt:lpstr>
      <vt:lpstr>Kalam</vt:lpstr>
      <vt:lpstr>Kunstler Script</vt:lpstr>
      <vt:lpstr>Noteworthy Light</vt:lpstr>
      <vt:lpstr>Palace Script MT</vt:lpstr>
      <vt:lpstr>Roboto</vt:lpstr>
      <vt:lpstr>Symbol</vt:lpstr>
      <vt:lpstr>Times New Roman</vt:lpstr>
      <vt:lpstr>Wingdings</vt:lpstr>
      <vt:lpstr>Tema de Office</vt:lpstr>
      <vt:lpstr>HABLEMOS  de  LA PRUEBA DE SELECCIÓN  </vt:lpstr>
      <vt:lpstr> Marta Bonserio</vt:lpstr>
      <vt:lpstr>HABLEMOS  de  LA PRUEBA DE SELECCIÓN  </vt:lpstr>
      <vt:lpstr>¡Gracias!</vt:lpstr>
      <vt:lpstr>Estás en el lugar correcto si…</vt:lpstr>
      <vt:lpstr>¿POR QUÉ CREÉ ESTA PROPUESTA?</vt:lpstr>
      <vt:lpstr>Algunos testimonios de alumnos que aprobaron la prueba de selección 2020</vt:lpstr>
      <vt:lpstr>¿Te gustan  los Regalos?</vt:lpstr>
      <vt:lpstr>¡Quedate hasta el FINAL!,  vamos a sortear Tres premios  1º premio un bono de $2000 2º premio un bono de $1500 3º premio un bono de $1000</vt:lpstr>
      <vt:lpstr>¡Nada Mejor que  “ El viejo y querido apunte”!</vt:lpstr>
      <vt:lpstr>Presentación de PowerPoint</vt:lpstr>
      <vt:lpstr>Hoy vamos a hablar sobre todo lo que necesitas saber sobre las  PRUEBAS DE SELECCIÓN</vt:lpstr>
      <vt:lpstr>PRIMER PASO</vt:lpstr>
      <vt:lpstr>¿DÓNDE ENCONTRAR ESTA INFORMACIÓN?</vt:lpstr>
      <vt:lpstr>Requisitos de inscripción</vt:lpstr>
      <vt:lpstr>¿Quiénes conforman la Comisión Evaluadora?</vt:lpstr>
      <vt:lpstr>INSTANCIAS DE EVALUACIÓN</vt:lpstr>
      <vt:lpstr>CON CUÁNTO SE APRUEBA  Y  CON CUÁNTO SE MERITÚA</vt:lpstr>
      <vt:lpstr>SEGUNDO PASO</vt:lpstr>
      <vt:lpstr>Organización del material</vt:lpstr>
      <vt:lpstr>Presentación de PowerPoint</vt:lpstr>
      <vt:lpstr>Tenemos en nuestras aulas virtuales la bibliografía para todos los niveles y modalidades y  un recorrido que les permitirá organizarse</vt:lpstr>
      <vt:lpstr>TERCER PASO</vt:lpstr>
      <vt:lpstr>ANÁLISIS TEMARIO</vt:lpstr>
      <vt:lpstr>Presentación de PowerPoint</vt:lpstr>
      <vt:lpstr>Presentación de PowerPoint</vt:lpstr>
      <vt:lpstr>Presentación de PowerPoint</vt:lpstr>
      <vt:lpstr>Presentación de PowerPoint</vt:lpstr>
      <vt:lpstr>  EBOOK  Citas de autores imprescindibles para tu Prueba de Selección</vt:lpstr>
      <vt:lpstr>Quedate hasta el final te podés ganar  uno de los bonos </vt:lpstr>
      <vt:lpstr>Presentación de PowerPoint</vt:lpstr>
      <vt:lpstr>Presentación de PowerPoint</vt:lpstr>
      <vt:lpstr>Presentación de PowerPoint</vt:lpstr>
      <vt:lpstr>Presentación de PowerPoint</vt:lpstr>
      <vt:lpstr>CUARTO PASO</vt:lpstr>
      <vt:lpstr>Instancia escrita: distintos formatos</vt:lpstr>
      <vt:lpstr>QUINTO PASO</vt:lpstr>
      <vt:lpstr>Revisar la grilla de evaluación que utiliza la Comisión Evaluadora</vt:lpstr>
      <vt:lpstr>Presentación de PowerPoint</vt:lpstr>
      <vt:lpstr>Presentación de PowerPoint</vt:lpstr>
      <vt:lpstr>Durante la capilla armar un esquema</vt:lpstr>
      <vt:lpstr>EL COLOQUIO</vt:lpstr>
      <vt:lpstr>DIMENSIONES</vt:lpstr>
      <vt:lpstr>SEXTO PASO</vt:lpstr>
      <vt:lpstr>Presentación de PowerPoint</vt:lpstr>
      <vt:lpstr>Presentación de PowerPoint</vt:lpstr>
      <vt:lpstr>Presentación de PowerPoint</vt:lpstr>
      <vt:lpstr>¿Qué es una problemática?</vt:lpstr>
      <vt:lpstr>Presentación de PowerPoint</vt:lpstr>
      <vt:lpstr>PROBLEMÁTICA</vt:lpstr>
      <vt:lpstr>Partes de la problemática</vt:lpstr>
      <vt:lpstr>Cómo resolver el problema</vt:lpstr>
      <vt:lpstr>PENSEMOS EL PROBLEMA EN CLAVE PEDAGÓGICA</vt:lpstr>
      <vt:lpstr>Qué acciones se van a planificar a partir de la organización de la agenda de trabajo enmarcadas en el PES </vt:lpstr>
      <vt:lpstr>Algunos interrogantes </vt:lpstr>
      <vt:lpstr>Presentación de PowerPoint</vt:lpstr>
      <vt:lpstr>Contextualizar las acciones</vt:lpstr>
      <vt:lpstr>ANTE CUALQUIER PROBLEMÁTICA </vt:lpstr>
      <vt:lpstr>Presentación de PowerPoint</vt:lpstr>
      <vt:lpstr>Presentación de PowerPoint</vt:lpstr>
      <vt:lpstr>Presentación de PowerPoint</vt:lpstr>
      <vt:lpstr>Plan de intervención del director/a</vt:lpstr>
      <vt:lpstr>Trabajo con los equipos de docentes de manera personalizada</vt:lpstr>
      <vt:lpstr>Plan de intervención del Inspector/a</vt:lpstr>
      <vt:lpstr>Trabajo con los equipos de conducción de manera personalizada</vt:lpstr>
      <vt:lpstr>Cómo introducir una cita  EBOOK  Citas de autores imprescindibles para tu Prueba de Selección</vt:lpstr>
      <vt:lpstr>Cómo y cuándo se monitorearán y evaluarán las intervenciones desarrolladas  </vt:lpstr>
      <vt:lpstr>Hablemos de la conclusión</vt:lpstr>
      <vt:lpstr>TE GUÍO A TRAVÉS DE LOS LIBROS DIGITALES Y MIS CURSOS PARA ALCANZAR TU SUEÑO</vt:lpstr>
      <vt:lpstr>Algunas ofertas para aprovechar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NUEVO LIBRO FÍSICO   ¡RESERVÁ EL TUYO! </vt:lpstr>
      <vt:lpstr>RECORRIDO  POR EL  LIBRO</vt:lpstr>
      <vt:lpstr>NUEVO LIBRO en Papel   ¡RESERVÁ EL TUYO! Valor 3800 extendimos la oferta a sólo $3400 en 6 cuotas sin interés </vt:lpstr>
      <vt:lpstr>SORTEO</vt:lpstr>
      <vt:lpstr>Sección de preguntas</vt:lpstr>
      <vt:lpstr>¡Gracias por participar!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34</cp:revision>
  <dcterms:created xsi:type="dcterms:W3CDTF">2022-01-12T11:37:58Z</dcterms:created>
  <dcterms:modified xsi:type="dcterms:W3CDTF">2022-04-11T18:40:24Z</dcterms:modified>
</cp:coreProperties>
</file>